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Proxima Nova"/>
      <p:regular r:id="rId33"/>
      <p:bold r:id="rId34"/>
      <p:italic r:id="rId35"/>
      <p:boldItalic r:id="rId36"/>
    </p:embeddedFont>
    <p:embeddedFont>
      <p:font typeface="Proxima Nova Semibold"/>
      <p:regular r:id="rId37"/>
      <p:bold r:id="rId38"/>
      <p:boldItalic r:id="rId39"/>
    </p:embeddedFont>
    <p:embeddedFont>
      <p:font typeface="Roboto Light"/>
      <p:regular r:id="rId40"/>
      <p:bold r:id="rId41"/>
      <p:italic r:id="rId42"/>
      <p:boldItalic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8E9E76-2C16-4827-9C7F-418F6295AD0B}">
  <a:tblStyle styleId="{DA8E9E76-2C16-4827-9C7F-418F6295AD0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20" Type="http://schemas.openxmlformats.org/officeDocument/2006/relationships/slide" Target="slides/slide15.xml"/><Relationship Id="rId42" Type="http://schemas.openxmlformats.org/officeDocument/2006/relationships/font" Target="fonts/RobotoLight-italic.fntdata"/><Relationship Id="rId41" Type="http://schemas.openxmlformats.org/officeDocument/2006/relationships/font" Target="fonts/RobotoLight-bold.fntdata"/><Relationship Id="rId22" Type="http://schemas.openxmlformats.org/officeDocument/2006/relationships/slide" Target="slides/slide17.xml"/><Relationship Id="rId44" Type="http://schemas.openxmlformats.org/officeDocument/2006/relationships/font" Target="fonts/Merriweather-regular.fntdata"/><Relationship Id="rId21" Type="http://schemas.openxmlformats.org/officeDocument/2006/relationships/slide" Target="slides/slide16.xml"/><Relationship Id="rId43" Type="http://schemas.openxmlformats.org/officeDocument/2006/relationships/font" Target="fonts/RobotoLight-boldItalic.fntdata"/><Relationship Id="rId24" Type="http://schemas.openxmlformats.org/officeDocument/2006/relationships/slide" Target="slides/slide19.xml"/><Relationship Id="rId46" Type="http://schemas.openxmlformats.org/officeDocument/2006/relationships/font" Target="fonts/Merriweather-italic.fntdata"/><Relationship Id="rId23" Type="http://schemas.openxmlformats.org/officeDocument/2006/relationships/slide" Target="slides/slide18.xml"/><Relationship Id="rId45"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Merriweather-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roximaNova-italic.fntdata"/><Relationship Id="rId12" Type="http://schemas.openxmlformats.org/officeDocument/2006/relationships/slide" Target="slides/slide7.xml"/><Relationship Id="rId34" Type="http://schemas.openxmlformats.org/officeDocument/2006/relationships/font" Target="fonts/ProximaNova-bold.fntdata"/><Relationship Id="rId15" Type="http://schemas.openxmlformats.org/officeDocument/2006/relationships/slide" Target="slides/slide10.xml"/><Relationship Id="rId37" Type="http://schemas.openxmlformats.org/officeDocument/2006/relationships/font" Target="fonts/ProximaNovaSemibold-regular.fntdata"/><Relationship Id="rId14" Type="http://schemas.openxmlformats.org/officeDocument/2006/relationships/slide" Target="slides/slide9.xml"/><Relationship Id="rId36" Type="http://schemas.openxmlformats.org/officeDocument/2006/relationships/font" Target="fonts/ProximaNova-boldItalic.fntdata"/><Relationship Id="rId17" Type="http://schemas.openxmlformats.org/officeDocument/2006/relationships/slide" Target="slides/slide12.xml"/><Relationship Id="rId39" Type="http://schemas.openxmlformats.org/officeDocument/2006/relationships/font" Target="fonts/ProximaNovaSemibold-boldItalic.fntdata"/><Relationship Id="rId16" Type="http://schemas.openxmlformats.org/officeDocument/2006/relationships/slide" Target="slides/slide11.xml"/><Relationship Id="rId38" Type="http://schemas.openxmlformats.org/officeDocument/2006/relationships/font" Target="fonts/ProximaNova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g12eeb1e2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 name="Google Shape;21;g12eeb1e2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2eeb1e2e4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2eeb1e2e4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eeb1e2e4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eeb1e2e4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2eeb1e2e4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2eeb1e2e4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eeb1e2e4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eeb1e2e4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eeb1e2e4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eeb1e2e4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eeb1e2e49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eeb1e2e49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eeb1e2e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eeb1e2e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eeb1e2e49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eeb1e2e49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eeb1e2e4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eeb1e2e4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eeb1e2e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eeb1e2e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g12eeb1e2e4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 name="Google Shape;28;g12eeb1e2e4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f10ca15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f10ca15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f10ca15e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f10ca15e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f10ca15e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f10ca15e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cdf5dfc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cdf5dfc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cdf5dfc5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cdf5dfc5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cdf5dfc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cdf5dfc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cdf5dfc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cdf5dfc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cdf5dfc5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cdf5dfc5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12eeb1e2e4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g12eeb1e2e4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g1278604cf22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g1278604cf22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12eeb1e2e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12eeb1e2e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2eeb1e2e4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2eeb1e2e4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2eeb1e2e4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2eeb1e2e4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2eeb1e2e4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2eeb1e2e4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eeb1e2e4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eeb1e2e4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TITLE_AND_BODY_1_2_1">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4725" y="0"/>
            <a:ext cx="9144000" cy="557100"/>
          </a:xfrm>
          <a:prstGeom prst="rect">
            <a:avLst/>
          </a:prstGeom>
          <a:solidFill>
            <a:srgbClr val="DDF0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 name="Google Shape;11;p2"/>
          <p:cNvSpPr txBox="1"/>
          <p:nvPr/>
        </p:nvSpPr>
        <p:spPr>
          <a:xfrm>
            <a:off x="7544275" y="804575"/>
            <a:ext cx="118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Roboto Light"/>
              <a:ea typeface="Roboto Light"/>
              <a:cs typeface="Roboto Light"/>
              <a:sym typeface="Roboto Light"/>
            </a:endParaRPr>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1" type="body"/>
          </p:nvPr>
        </p:nvSpPr>
        <p:spPr>
          <a:xfrm>
            <a:off x="910575" y="1370650"/>
            <a:ext cx="7313400" cy="3198000"/>
          </a:xfrm>
          <a:prstGeom prst="rect">
            <a:avLst/>
          </a:prstGeom>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Proxima Nova"/>
              <a:buChar char="●"/>
              <a:defRPr b="1" sz="1800">
                <a:solidFill>
                  <a:schemeClr val="dk2"/>
                </a:solidFill>
                <a:latin typeface="Proxima Nova"/>
                <a:ea typeface="Proxima Nova"/>
                <a:cs typeface="Proxima Nova"/>
                <a:sym typeface="Proxima Nova"/>
              </a:defRPr>
            </a:lvl1pPr>
            <a:lvl2pPr indent="-330200" lvl="1" marL="914400" rtl="0">
              <a:lnSpc>
                <a:spcPct val="115000"/>
              </a:lnSpc>
              <a:spcBef>
                <a:spcPts val="0"/>
              </a:spcBef>
              <a:spcAft>
                <a:spcPts val="0"/>
              </a:spcAft>
              <a:buClr>
                <a:schemeClr val="dk2"/>
              </a:buClr>
              <a:buSzPts val="1600"/>
              <a:buFont typeface="Proxima Nova Semibold"/>
              <a:buChar char="○"/>
              <a:defRPr sz="1600">
                <a:solidFill>
                  <a:schemeClr val="dk2"/>
                </a:solidFill>
                <a:latin typeface="Proxima Nova Semibold"/>
                <a:ea typeface="Proxima Nova Semibold"/>
                <a:cs typeface="Proxima Nova Semibold"/>
                <a:sym typeface="Proxima Nova Semibold"/>
              </a:defRPr>
            </a:lvl2pPr>
            <a:lvl3pPr indent="-317500" lvl="2" marL="1371600" rtl="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1150" lvl="3" marL="1828800" rtl="0">
              <a:lnSpc>
                <a:spcPct val="115000"/>
              </a:lnSpc>
              <a:spcBef>
                <a:spcPts val="0"/>
              </a:spcBef>
              <a:spcAft>
                <a:spcPts val="0"/>
              </a:spcAft>
              <a:buClr>
                <a:schemeClr val="dk2"/>
              </a:buClr>
              <a:buSzPts val="1300"/>
              <a:buFont typeface="Proxima Nova"/>
              <a:buChar char="●"/>
              <a:defRPr sz="1300">
                <a:solidFill>
                  <a:schemeClr val="dk2"/>
                </a:solidFill>
                <a:latin typeface="Proxima Nova"/>
                <a:ea typeface="Proxima Nova"/>
                <a:cs typeface="Proxima Nova"/>
                <a:sym typeface="Proxima Nova"/>
              </a:defRPr>
            </a:lvl4pPr>
            <a:lvl5pPr indent="-304800" lvl="4" marL="2286000" rtl="0">
              <a:lnSpc>
                <a:spcPct val="115000"/>
              </a:lnSpc>
              <a:spcBef>
                <a:spcPts val="0"/>
              </a:spcBef>
              <a:spcAft>
                <a:spcPts val="0"/>
              </a:spcAft>
              <a:buClr>
                <a:schemeClr val="dk2"/>
              </a:buClr>
              <a:buSzPts val="1200"/>
              <a:buFont typeface="Proxima Nova"/>
              <a:buChar char="○"/>
              <a:defRPr sz="1200">
                <a:solidFill>
                  <a:schemeClr val="dk2"/>
                </a:solidFill>
                <a:latin typeface="Proxima Nova"/>
                <a:ea typeface="Proxima Nova"/>
                <a:cs typeface="Proxima Nova"/>
                <a:sym typeface="Proxima Nova"/>
              </a:defRPr>
            </a:lvl5pPr>
            <a:lvl6pPr indent="-304800" lvl="5" marL="2743200" rtl="0">
              <a:lnSpc>
                <a:spcPct val="115000"/>
              </a:lnSpc>
              <a:spcBef>
                <a:spcPts val="0"/>
              </a:spcBef>
              <a:spcAft>
                <a:spcPts val="0"/>
              </a:spcAft>
              <a:buClr>
                <a:schemeClr val="dk2"/>
              </a:buClr>
              <a:buSzPts val="1200"/>
              <a:buFont typeface="Proxima Nova"/>
              <a:buChar char="■"/>
              <a:defRPr sz="1200">
                <a:solidFill>
                  <a:schemeClr val="dk2"/>
                </a:solidFill>
                <a:latin typeface="Proxima Nova"/>
                <a:ea typeface="Proxima Nova"/>
                <a:cs typeface="Proxima Nova"/>
                <a:sym typeface="Proxima Nova"/>
              </a:defRPr>
            </a:lvl6pPr>
            <a:lvl7pPr indent="-304800" lvl="6" marL="3200400" rtl="0">
              <a:lnSpc>
                <a:spcPct val="115000"/>
              </a:lnSpc>
              <a:spcBef>
                <a:spcPts val="0"/>
              </a:spcBef>
              <a:spcAft>
                <a:spcPts val="0"/>
              </a:spcAft>
              <a:buClr>
                <a:schemeClr val="dk2"/>
              </a:buClr>
              <a:buSzPts val="1200"/>
              <a:buFont typeface="Proxima Nova"/>
              <a:buChar char="●"/>
              <a:defRPr sz="1200">
                <a:solidFill>
                  <a:schemeClr val="dk2"/>
                </a:solidFill>
                <a:latin typeface="Proxima Nova"/>
                <a:ea typeface="Proxima Nova"/>
                <a:cs typeface="Proxima Nova"/>
                <a:sym typeface="Proxima Nova"/>
              </a:defRPr>
            </a:lvl7pPr>
            <a:lvl8pPr indent="-304800" lvl="7" marL="3657600" rtl="0">
              <a:lnSpc>
                <a:spcPct val="115000"/>
              </a:lnSpc>
              <a:spcBef>
                <a:spcPts val="0"/>
              </a:spcBef>
              <a:spcAft>
                <a:spcPts val="0"/>
              </a:spcAft>
              <a:buClr>
                <a:schemeClr val="dk2"/>
              </a:buClr>
              <a:buSzPts val="1200"/>
              <a:buFont typeface="Proxima Nova"/>
              <a:buChar char="○"/>
              <a:defRPr sz="1200">
                <a:solidFill>
                  <a:schemeClr val="dk2"/>
                </a:solidFill>
                <a:latin typeface="Proxima Nova"/>
                <a:ea typeface="Proxima Nova"/>
                <a:cs typeface="Proxima Nova"/>
                <a:sym typeface="Proxima Nova"/>
              </a:defRPr>
            </a:lvl8pPr>
            <a:lvl9pPr indent="-304800" lvl="8" marL="4114800" rtl="0">
              <a:lnSpc>
                <a:spcPct val="115000"/>
              </a:lnSpc>
              <a:spcBef>
                <a:spcPts val="0"/>
              </a:spcBef>
              <a:spcAft>
                <a:spcPts val="0"/>
              </a:spcAft>
              <a:buClr>
                <a:schemeClr val="dk2"/>
              </a:buClr>
              <a:buSzPts val="1200"/>
              <a:buFont typeface="Proxima Nova"/>
              <a:buChar char="■"/>
              <a:defRPr sz="1200">
                <a:solidFill>
                  <a:schemeClr val="dk2"/>
                </a:solidFill>
                <a:latin typeface="Proxima Nova"/>
                <a:ea typeface="Proxima Nova"/>
                <a:cs typeface="Proxima Nova"/>
                <a:sym typeface="Proxima Nova"/>
              </a:defRPr>
            </a:lvl9pPr>
          </a:lstStyle>
          <a:p/>
        </p:txBody>
      </p:sp>
      <p:sp>
        <p:nvSpPr>
          <p:cNvPr id="14" name="Google Shape;14;p2"/>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lvl1pPr lvl="0" rtl="0" algn="l">
              <a:spcBef>
                <a:spcPts val="0"/>
              </a:spcBef>
              <a:spcAft>
                <a:spcPts val="0"/>
              </a:spcAft>
              <a:buClr>
                <a:srgbClr val="605E55"/>
              </a:buClr>
              <a:buSzPts val="2000"/>
              <a:buFont typeface="Merriweather"/>
              <a:buChar char="●"/>
              <a:defRPr b="1" sz="2000">
                <a:solidFill>
                  <a:srgbClr val="605E55"/>
                </a:solidFill>
                <a:latin typeface="Merriweather"/>
                <a:ea typeface="Merriweather"/>
                <a:cs typeface="Merriweather"/>
                <a:sym typeface="Merriweather"/>
              </a:defRPr>
            </a:lvl1pPr>
            <a:lvl2pPr lvl="1"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2pPr>
            <a:lvl3pPr lvl="2"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3pPr>
            <a:lvl4pPr lvl="3"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4pPr>
            <a:lvl5pPr lvl="4"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5pPr>
            <a:lvl6pPr lvl="5"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6pPr>
            <a:lvl7pPr lvl="6"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7pPr>
            <a:lvl8pPr lvl="7"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8pPr>
            <a:lvl9pPr lvl="8"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_2_1_1">
    <p:bg>
      <p:bgPr>
        <a:solidFill>
          <a:srgbClr val="FFFFFF"/>
        </a:solidFill>
      </p:bgPr>
    </p:bg>
    <p:spTree>
      <p:nvGrpSpPr>
        <p:cNvPr id="15" name="Shape 15"/>
        <p:cNvGrpSpPr/>
        <p:nvPr/>
      </p:nvGrpSpPr>
      <p:grpSpPr>
        <a:xfrm>
          <a:off x="0" y="0"/>
          <a:ext cx="0" cy="0"/>
          <a:chOff x="0" y="0"/>
          <a:chExt cx="0" cy="0"/>
        </a:xfrm>
      </p:grpSpPr>
      <p:sp>
        <p:nvSpPr>
          <p:cNvPr id="16" name="Google Shape;16;p3"/>
          <p:cNvSpPr txBox="1"/>
          <p:nvPr/>
        </p:nvSpPr>
        <p:spPr>
          <a:xfrm>
            <a:off x="7544275" y="804575"/>
            <a:ext cx="1183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666666"/>
              </a:solidFill>
              <a:latin typeface="Roboto Light"/>
              <a:ea typeface="Roboto Light"/>
              <a:cs typeface="Roboto Light"/>
              <a:sym typeface="Roboto Light"/>
            </a:endParaRP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910575" y="1370650"/>
            <a:ext cx="7313400" cy="3198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Proxima Nova"/>
              <a:buChar char="●"/>
              <a:defRPr b="1" sz="1800">
                <a:solidFill>
                  <a:schemeClr val="dk1"/>
                </a:solidFill>
                <a:latin typeface="Proxima Nova"/>
                <a:ea typeface="Proxima Nova"/>
                <a:cs typeface="Proxima Nova"/>
                <a:sym typeface="Proxima Nova"/>
              </a:defRPr>
            </a:lvl1pPr>
            <a:lvl2pPr indent="-330200" lvl="1" marL="914400" rtl="0">
              <a:lnSpc>
                <a:spcPct val="115000"/>
              </a:lnSpc>
              <a:spcBef>
                <a:spcPts val="0"/>
              </a:spcBef>
              <a:spcAft>
                <a:spcPts val="0"/>
              </a:spcAft>
              <a:buClr>
                <a:schemeClr val="dk1"/>
              </a:buClr>
              <a:buSzPts val="1600"/>
              <a:buFont typeface="Proxima Nova Semibold"/>
              <a:buChar char="○"/>
              <a:defRPr sz="1600">
                <a:solidFill>
                  <a:schemeClr val="dk1"/>
                </a:solidFill>
                <a:latin typeface="Proxima Nova Semibold"/>
                <a:ea typeface="Proxima Nova Semibold"/>
                <a:cs typeface="Proxima Nova Semibold"/>
                <a:sym typeface="Proxima Nova Semibold"/>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1150" lvl="3" marL="1828800" rtl="0">
              <a:lnSpc>
                <a:spcPct val="115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indent="-304800" lvl="4" marL="2286000" rtl="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5pPr>
            <a:lvl6pPr indent="-304800" lvl="5" marL="2743200" rtl="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6pPr>
            <a:lvl7pPr indent="-304800" lvl="6" marL="3200400" rtl="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7pPr>
            <a:lvl8pPr indent="-304800" lvl="7" marL="3657600" rtl="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8pPr>
            <a:lvl9pPr indent="-304800" lvl="8" marL="4114800" rtl="0">
              <a:lnSpc>
                <a:spcPct val="115000"/>
              </a:lnSpc>
              <a:spcBef>
                <a:spcPts val="0"/>
              </a:spcBef>
              <a:spcAft>
                <a:spcPts val="0"/>
              </a:spcAft>
              <a:buClr>
                <a:schemeClr val="dk1"/>
              </a:buClr>
              <a:buSzPts val="1200"/>
              <a:buFont typeface="Proxima Nova"/>
              <a:buChar char="■"/>
              <a:defRPr sz="1200">
                <a:solidFill>
                  <a:schemeClr val="dk1"/>
                </a:solidFill>
                <a:latin typeface="Proxima Nova"/>
                <a:ea typeface="Proxima Nova"/>
                <a:cs typeface="Proxima Nova"/>
                <a:sym typeface="Proxima Nova"/>
              </a:defRPr>
            </a:lvl9pPr>
          </a:lstStyle>
          <a:p/>
        </p:txBody>
      </p:sp>
      <p:sp>
        <p:nvSpPr>
          <p:cNvPr id="8" name="Google Shape;8;p1"/>
          <p:cNvSpPr txBox="1"/>
          <p:nvPr>
            <p:ph type="title"/>
          </p:nvPr>
        </p:nvSpPr>
        <p:spPr>
          <a:xfrm>
            <a:off x="311700" y="3201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Proxima Nova Semibold"/>
              <a:buChar char="●"/>
              <a:defRPr sz="2800">
                <a:solidFill>
                  <a:schemeClr val="dk1"/>
                </a:solidFill>
                <a:latin typeface="Proxima Nova Semibold"/>
                <a:ea typeface="Proxima Nova Semibold"/>
                <a:cs typeface="Proxima Nova Semibold"/>
                <a:sym typeface="Proxima Nova Semibold"/>
              </a:defRPr>
            </a:lvl1pPr>
            <a:lvl2pPr lvl="1"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2pPr>
            <a:lvl3pPr lvl="2"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3pPr>
            <a:lvl4pPr lvl="3"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4pPr>
            <a:lvl5pPr lvl="4"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5pPr>
            <a:lvl6pPr lvl="5"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6pPr>
            <a:lvl7pPr lvl="6"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7pPr>
            <a:lvl8pPr lvl="7"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8pPr>
            <a:lvl9pPr lvl="8" rtl="0" algn="ctr">
              <a:spcBef>
                <a:spcPts val="0"/>
              </a:spcBef>
              <a:spcAft>
                <a:spcPts val="0"/>
              </a:spcAft>
              <a:buClr>
                <a:srgbClr val="605E55"/>
              </a:buClr>
              <a:buSzPts val="2800"/>
              <a:buFont typeface="Proxima Nova"/>
              <a:buChar char="■"/>
              <a:defRPr b="1" sz="2800">
                <a:solidFill>
                  <a:srgbClr val="605E5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rive.google.com/open?id=1-8Mjzjw2voo9on5ThCJJuCqcRJkX5FHl"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hyperlink" Target="https://drive.google.com/open?id=1-8Mjzjw2voo9on5ThCJJuCqcRJkX5FHl" TargetMode="External"/></Relationships>
</file>

<file path=ppt/slides/_rels/slide25.xml.rels><?xml version="1.0" encoding="UTF-8" standalone="yes"?><Relationships xmlns="http://schemas.openxmlformats.org/package/2006/relationships"><Relationship Id="rId20" Type="http://schemas.openxmlformats.org/officeDocument/2006/relationships/image" Target="../media/image30.png"/><Relationship Id="rId22" Type="http://schemas.openxmlformats.org/officeDocument/2006/relationships/image" Target="../media/image32.png"/><Relationship Id="rId21" Type="http://schemas.openxmlformats.org/officeDocument/2006/relationships/image" Target="../media/image28.png"/><Relationship Id="rId24" Type="http://schemas.openxmlformats.org/officeDocument/2006/relationships/image" Target="../media/image33.png"/><Relationship Id="rId23"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7.png"/><Relationship Id="rId25" Type="http://schemas.openxmlformats.org/officeDocument/2006/relationships/hyperlink" Target="https://drive.google.com/open?id=1-8Mjzjw2voo9on5ThCJJuCqcRJkX5FHl" TargetMode="External"/><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13.png"/><Relationship Id="rId8" Type="http://schemas.openxmlformats.org/officeDocument/2006/relationships/image" Target="../media/image21.png"/><Relationship Id="rId11" Type="http://schemas.openxmlformats.org/officeDocument/2006/relationships/image" Target="../media/image16.png"/><Relationship Id="rId10" Type="http://schemas.openxmlformats.org/officeDocument/2006/relationships/image" Target="../media/image12.png"/><Relationship Id="rId13" Type="http://schemas.openxmlformats.org/officeDocument/2006/relationships/image" Target="../media/image23.png"/><Relationship Id="rId12" Type="http://schemas.openxmlformats.org/officeDocument/2006/relationships/image" Target="../media/image38.png"/><Relationship Id="rId15" Type="http://schemas.openxmlformats.org/officeDocument/2006/relationships/image" Target="../media/image24.png"/><Relationship Id="rId14" Type="http://schemas.openxmlformats.org/officeDocument/2006/relationships/image" Target="../media/image26.png"/><Relationship Id="rId17" Type="http://schemas.openxmlformats.org/officeDocument/2006/relationships/image" Target="../media/image25.png"/><Relationship Id="rId16" Type="http://schemas.openxmlformats.org/officeDocument/2006/relationships/image" Target="../media/image35.png"/><Relationship Id="rId19" Type="http://schemas.openxmlformats.org/officeDocument/2006/relationships/image" Target="../media/image29.png"/><Relationship Id="rId18"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51.png"/><Relationship Id="rId4" Type="http://schemas.openxmlformats.org/officeDocument/2006/relationships/image" Target="../media/image1.png"/><Relationship Id="rId9" Type="http://schemas.openxmlformats.org/officeDocument/2006/relationships/image" Target="../media/image8.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8.png"/><Relationship Id="rId8"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jpg"/><Relationship Id="rId4" Type="http://schemas.openxmlformats.org/officeDocument/2006/relationships/image" Target="../media/image45.jpg"/><Relationship Id="rId5" Type="http://schemas.openxmlformats.org/officeDocument/2006/relationships/image" Target="../media/image15.png"/><Relationship Id="rId6" Type="http://schemas.openxmlformats.org/officeDocument/2006/relationships/image" Target="../media/image34.png"/><Relationship Id="rId7" Type="http://schemas.openxmlformats.org/officeDocument/2006/relationships/image" Target="../media/image4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 name="Shape 22"/>
        <p:cNvGrpSpPr/>
        <p:nvPr/>
      </p:nvGrpSpPr>
      <p:grpSpPr>
        <a:xfrm>
          <a:off x="0" y="0"/>
          <a:ext cx="0" cy="0"/>
          <a:chOff x="0" y="0"/>
          <a:chExt cx="0" cy="0"/>
        </a:xfrm>
      </p:grpSpPr>
      <p:sp>
        <p:nvSpPr>
          <p:cNvPr id="23" name="Google Shape;23;p5"/>
          <p:cNvSpPr txBox="1"/>
          <p:nvPr>
            <p:ph type="title"/>
          </p:nvPr>
        </p:nvSpPr>
        <p:spPr>
          <a:xfrm>
            <a:off x="2384700" y="2337325"/>
            <a:ext cx="4374600" cy="12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05E55"/>
                </a:solidFill>
                <a:latin typeface="Merriweather"/>
                <a:ea typeface="Merriweather"/>
                <a:cs typeface="Merriweather"/>
                <a:sym typeface="Merriweather"/>
              </a:rPr>
              <a:t>brand guidelines</a:t>
            </a:r>
            <a:endParaRPr b="1" sz="3000">
              <a:solidFill>
                <a:srgbClr val="605E55"/>
              </a:solidFill>
              <a:latin typeface="Merriweather"/>
              <a:ea typeface="Merriweather"/>
              <a:cs typeface="Merriweather"/>
              <a:sym typeface="Merriweather"/>
            </a:endParaRPr>
          </a:p>
        </p:txBody>
      </p:sp>
      <p:pic>
        <p:nvPicPr>
          <p:cNvPr id="24" name="Google Shape;24;p5"/>
          <p:cNvPicPr preferRelativeResize="0"/>
          <p:nvPr/>
        </p:nvPicPr>
        <p:blipFill>
          <a:blip r:embed="rId3">
            <a:alphaModFix/>
          </a:blip>
          <a:stretch>
            <a:fillRect/>
          </a:stretch>
        </p:blipFill>
        <p:spPr>
          <a:xfrm>
            <a:off x="2606988" y="1295504"/>
            <a:ext cx="3930025" cy="982500"/>
          </a:xfrm>
          <a:prstGeom prst="rect">
            <a:avLst/>
          </a:prstGeom>
          <a:noFill/>
          <a:ln>
            <a:noFill/>
          </a:ln>
        </p:spPr>
      </p:pic>
      <p:sp>
        <p:nvSpPr>
          <p:cNvPr id="25" name="Google Shape;25;p5"/>
          <p:cNvSpPr txBox="1"/>
          <p:nvPr/>
        </p:nvSpPr>
        <p:spPr>
          <a:xfrm>
            <a:off x="7940275" y="4843000"/>
            <a:ext cx="1203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a:latin typeface="Proxima Nova"/>
                <a:ea typeface="Proxima Nova"/>
                <a:cs typeface="Proxima Nova"/>
                <a:sym typeface="Proxima Nova"/>
              </a:rPr>
              <a:t>Rev: 6.2.22</a:t>
            </a:r>
            <a:endParaRPr sz="800">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4"/>
          <p:cNvSpPr txBox="1"/>
          <p:nvPr>
            <p:ph type="title"/>
          </p:nvPr>
        </p:nvSpPr>
        <p:spPr>
          <a:xfrm>
            <a:off x="4097325" y="715525"/>
            <a:ext cx="3787800" cy="425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50">
                <a:solidFill>
                  <a:srgbClr val="4C4C4E"/>
                </a:solidFill>
                <a:latin typeface="Proxima Nova"/>
                <a:ea typeface="Proxima Nova"/>
                <a:cs typeface="Proxima Nova"/>
                <a:sym typeface="Proxima Nova"/>
              </a:rPr>
              <a:t>CUPS &amp; CONTAINERS </a:t>
            </a:r>
            <a:endParaRPr b="1" sz="165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50">
                <a:solidFill>
                  <a:srgbClr val="57585A"/>
                </a:solidFill>
                <a:latin typeface="Proxima Nova"/>
                <a:ea typeface="Proxima Nova"/>
                <a:cs typeface="Proxima Nova"/>
                <a:sym typeface="Proxima Nova"/>
              </a:rPr>
              <a:t>100% PLASTIC FREE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Premium takeout experience - food and drink stay </a:t>
            </a:r>
            <a:br>
              <a:rPr lang="en" sz="950">
                <a:solidFill>
                  <a:srgbClr val="57585A"/>
                </a:solidFill>
                <a:latin typeface="Proxima Nova"/>
                <a:ea typeface="Proxima Nova"/>
                <a:cs typeface="Proxima Nova"/>
                <a:sym typeface="Proxima Nova"/>
              </a:rPr>
            </a:br>
            <a:r>
              <a:rPr lang="en" sz="950">
                <a:solidFill>
                  <a:srgbClr val="57585A"/>
                </a:solidFill>
                <a:latin typeface="Proxima Nova"/>
                <a:ea typeface="Proxima Nova"/>
                <a:cs typeface="Proxima Nova"/>
                <a:sym typeface="Proxima Nova"/>
              </a:rPr>
              <a:t>at their desired temperature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Made from stainless steel, double walled and vacuum insulated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Silicone lids create a tight seal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Stackable and dishwasher safe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No microwaving necessary </a:t>
            </a:r>
            <a:endParaRPr sz="9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9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650">
                <a:solidFill>
                  <a:srgbClr val="4C4C4E"/>
                </a:solidFill>
                <a:latin typeface="Proxima Nova"/>
                <a:ea typeface="Proxima Nova"/>
                <a:cs typeface="Proxima Nova"/>
                <a:sym typeface="Proxima Nova"/>
              </a:rPr>
              <a:t>TECHNOLOGY </a:t>
            </a:r>
            <a:endParaRPr b="1" sz="165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950">
                <a:solidFill>
                  <a:srgbClr val="57585A"/>
                </a:solidFill>
                <a:latin typeface="Proxima Nova"/>
                <a:ea typeface="Proxima Nova"/>
                <a:cs typeface="Proxima Nova"/>
                <a:sym typeface="Proxima Nova"/>
              </a:rPr>
              <a:t>App powered and easy to use - the USEFULL technology </a:t>
            </a:r>
            <a:br>
              <a:rPr lang="en" sz="950">
                <a:solidFill>
                  <a:srgbClr val="57585A"/>
                </a:solidFill>
                <a:latin typeface="Proxima Nova"/>
                <a:ea typeface="Proxima Nova"/>
                <a:cs typeface="Proxima Nova"/>
                <a:sym typeface="Proxima Nova"/>
              </a:rPr>
            </a:br>
            <a:r>
              <a:rPr lang="en" sz="950">
                <a:solidFill>
                  <a:srgbClr val="57585A"/>
                </a:solidFill>
                <a:latin typeface="Proxima Nova"/>
                <a:ea typeface="Proxima Nova"/>
                <a:cs typeface="Proxima Nova"/>
                <a:sym typeface="Proxima Nova"/>
              </a:rPr>
              <a:t>makes our returnable system work like clockwork.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Real time impact data dashboard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Easy inventory management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Simple check out/return process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Due date reminders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Location based information </a:t>
            </a:r>
            <a:endParaRPr sz="950">
              <a:solidFill>
                <a:srgbClr val="57585A"/>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n" sz="950">
                <a:solidFill>
                  <a:srgbClr val="57585A"/>
                </a:solidFill>
                <a:latin typeface="Proxima Nova"/>
                <a:ea typeface="Proxima Nova"/>
                <a:cs typeface="Proxima Nova"/>
                <a:sym typeface="Proxima Nova"/>
              </a:rPr>
              <a:t>Available on iOS and Android </a:t>
            </a:r>
            <a:endParaRPr b="1" sz="1300">
              <a:solidFill>
                <a:srgbClr val="57585A"/>
              </a:solidFill>
              <a:latin typeface="Proxima Nova"/>
              <a:ea typeface="Proxima Nova"/>
              <a:cs typeface="Proxima Nova"/>
              <a:sym typeface="Proxima Nova"/>
            </a:endParaRPr>
          </a:p>
        </p:txBody>
      </p:sp>
      <p:sp>
        <p:nvSpPr>
          <p:cNvPr id="104" name="Google Shape;104;p14"/>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products</a:t>
            </a:r>
            <a:endParaRPr/>
          </a:p>
        </p:txBody>
      </p:sp>
      <p:pic>
        <p:nvPicPr>
          <p:cNvPr id="105" name="Google Shape;105;p14"/>
          <p:cNvPicPr preferRelativeResize="0"/>
          <p:nvPr/>
        </p:nvPicPr>
        <p:blipFill>
          <a:blip r:embed="rId3">
            <a:alphaModFix/>
          </a:blip>
          <a:stretch>
            <a:fillRect/>
          </a:stretch>
        </p:blipFill>
        <p:spPr>
          <a:xfrm>
            <a:off x="1019225" y="918500"/>
            <a:ext cx="2985775" cy="1905600"/>
          </a:xfrm>
          <a:prstGeom prst="rect">
            <a:avLst/>
          </a:prstGeom>
          <a:noFill/>
          <a:ln>
            <a:noFill/>
          </a:ln>
        </p:spPr>
      </p:pic>
      <p:pic>
        <p:nvPicPr>
          <p:cNvPr id="106" name="Google Shape;106;p14"/>
          <p:cNvPicPr preferRelativeResize="0"/>
          <p:nvPr/>
        </p:nvPicPr>
        <p:blipFill>
          <a:blip r:embed="rId4">
            <a:alphaModFix/>
          </a:blip>
          <a:stretch>
            <a:fillRect/>
          </a:stretch>
        </p:blipFill>
        <p:spPr>
          <a:xfrm>
            <a:off x="2080150" y="2936300"/>
            <a:ext cx="1858200" cy="1857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it works.</a:t>
            </a:r>
            <a:endParaRPr/>
          </a:p>
        </p:txBody>
      </p:sp>
      <p:sp>
        <p:nvSpPr>
          <p:cNvPr id="112" name="Google Shape;112;p15"/>
          <p:cNvSpPr txBox="1"/>
          <p:nvPr/>
        </p:nvSpPr>
        <p:spPr>
          <a:xfrm>
            <a:off x="496175" y="2759425"/>
            <a:ext cx="1680900" cy="2386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100">
                <a:solidFill>
                  <a:srgbClr val="4D4D51"/>
                </a:solidFill>
                <a:highlight>
                  <a:srgbClr val="FFFFFF"/>
                </a:highlight>
                <a:latin typeface="Proxima Nova Semibold"/>
                <a:ea typeface="Proxima Nova Semibold"/>
                <a:cs typeface="Proxima Nova Semibold"/>
                <a:sym typeface="Proxima Nova Semibold"/>
              </a:rPr>
              <a:t>STEP 1</a:t>
            </a:r>
            <a:endParaRPr sz="210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DOWNLOAD THE APP</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Enter credit/debit/student card.</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900">
              <a:solidFill>
                <a:srgbClr val="595959"/>
              </a:solidFill>
              <a:latin typeface="Proxima Nova Semibold"/>
              <a:ea typeface="Proxima Nova Semibold"/>
              <a:cs typeface="Proxima Nova Semibold"/>
              <a:sym typeface="Proxima Nova Semibold"/>
            </a:endParaRPr>
          </a:p>
        </p:txBody>
      </p:sp>
      <p:sp>
        <p:nvSpPr>
          <p:cNvPr id="113" name="Google Shape;113;p15"/>
          <p:cNvSpPr txBox="1"/>
          <p:nvPr/>
        </p:nvSpPr>
        <p:spPr>
          <a:xfrm>
            <a:off x="2582950" y="2757025"/>
            <a:ext cx="1680900" cy="2386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100">
                <a:solidFill>
                  <a:srgbClr val="4D4D51"/>
                </a:solidFill>
                <a:highlight>
                  <a:srgbClr val="FFFFFF"/>
                </a:highlight>
                <a:latin typeface="Proxima Nova Semibold"/>
                <a:ea typeface="Proxima Nova Semibold"/>
                <a:cs typeface="Proxima Nova Semibold"/>
                <a:sym typeface="Proxima Nova Semibold"/>
              </a:rPr>
              <a:t>STEP 2</a:t>
            </a:r>
            <a:endParaRPr sz="210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ORDER</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Just as you normally would.</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900">
              <a:solidFill>
                <a:srgbClr val="4C4C4E"/>
              </a:solidFill>
              <a:latin typeface="Proxima Nova Semibold"/>
              <a:ea typeface="Proxima Nova Semibold"/>
              <a:cs typeface="Proxima Nova Semibold"/>
              <a:sym typeface="Proxima Nova Semibold"/>
            </a:endParaRPr>
          </a:p>
        </p:txBody>
      </p:sp>
      <p:sp>
        <p:nvSpPr>
          <p:cNvPr id="114" name="Google Shape;114;p15"/>
          <p:cNvSpPr txBox="1"/>
          <p:nvPr/>
        </p:nvSpPr>
        <p:spPr>
          <a:xfrm>
            <a:off x="4787200" y="2757025"/>
            <a:ext cx="1680900" cy="2386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100">
                <a:solidFill>
                  <a:srgbClr val="4D4D51"/>
                </a:solidFill>
                <a:highlight>
                  <a:srgbClr val="FFFFFF"/>
                </a:highlight>
                <a:latin typeface="Proxima Nova Semibold"/>
                <a:ea typeface="Proxima Nova Semibold"/>
                <a:cs typeface="Proxima Nova Semibold"/>
                <a:sym typeface="Proxima Nova Semibold"/>
              </a:rPr>
              <a:t>STEP 3</a:t>
            </a:r>
            <a:endParaRPr sz="210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CHECK OUT &amp; ENJOY</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Use app to check out with cup/container’s </a:t>
            </a:r>
            <a:br>
              <a:rPr lang="en" sz="1050">
                <a:solidFill>
                  <a:srgbClr val="4D4D51"/>
                </a:solidFill>
                <a:highlight>
                  <a:srgbClr val="FFFFFF"/>
                </a:highlight>
                <a:latin typeface="Proxima Nova Semibold"/>
                <a:ea typeface="Proxima Nova Semibold"/>
                <a:cs typeface="Proxima Nova Semibold"/>
                <a:sym typeface="Proxima Nova Semibold"/>
              </a:rPr>
            </a:br>
            <a:r>
              <a:rPr lang="en" sz="1050">
                <a:solidFill>
                  <a:srgbClr val="4D4D51"/>
                </a:solidFill>
                <a:highlight>
                  <a:srgbClr val="FFFFFF"/>
                </a:highlight>
                <a:latin typeface="Proxima Nova Semibold"/>
                <a:ea typeface="Proxima Nova Semibold"/>
                <a:cs typeface="Proxima Nova Semibold"/>
                <a:sym typeface="Proxima Nova Semibold"/>
              </a:rPr>
              <a:t>QR code.</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900">
              <a:solidFill>
                <a:srgbClr val="4C4C4E"/>
              </a:solidFill>
              <a:latin typeface="Proxima Nova Semibold"/>
              <a:ea typeface="Proxima Nova Semibold"/>
              <a:cs typeface="Proxima Nova Semibold"/>
              <a:sym typeface="Proxima Nova Semibold"/>
            </a:endParaRPr>
          </a:p>
        </p:txBody>
      </p:sp>
      <p:sp>
        <p:nvSpPr>
          <p:cNvPr id="115" name="Google Shape;115;p15"/>
          <p:cNvSpPr txBox="1"/>
          <p:nvPr/>
        </p:nvSpPr>
        <p:spPr>
          <a:xfrm>
            <a:off x="6966925" y="2759400"/>
            <a:ext cx="1680900" cy="23865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2100">
                <a:solidFill>
                  <a:srgbClr val="4D4D51"/>
                </a:solidFill>
                <a:highlight>
                  <a:srgbClr val="FFFFFF"/>
                </a:highlight>
                <a:latin typeface="Proxima Nova Semibold"/>
                <a:ea typeface="Proxima Nova Semibold"/>
                <a:cs typeface="Proxima Nova Semibold"/>
                <a:sym typeface="Proxima Nova Semibold"/>
              </a:rPr>
              <a:t>STEP 4</a:t>
            </a:r>
            <a:endParaRPr sz="210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SCAN &amp; RETURN</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lnSpc>
                <a:spcPct val="115000"/>
              </a:lnSpc>
              <a:spcBef>
                <a:spcPts val="1400"/>
              </a:spcBef>
              <a:spcAft>
                <a:spcPts val="0"/>
              </a:spcAft>
              <a:buNone/>
            </a:pPr>
            <a:r>
              <a:rPr lang="en" sz="1050">
                <a:solidFill>
                  <a:srgbClr val="4D4D51"/>
                </a:solidFill>
                <a:highlight>
                  <a:srgbClr val="FFFFFF"/>
                </a:highlight>
                <a:latin typeface="Proxima Nova Semibold"/>
                <a:ea typeface="Proxima Nova Semibold"/>
                <a:cs typeface="Proxima Nova Semibold"/>
                <a:sym typeface="Proxima Nova Semibold"/>
              </a:rPr>
              <a:t>Yup, it’s that simple.</a:t>
            </a:r>
            <a:endParaRPr sz="1050">
              <a:solidFill>
                <a:srgbClr val="4D4D51"/>
              </a:solidFill>
              <a:highlight>
                <a:srgbClr val="FFFFFF"/>
              </a:highlight>
              <a:latin typeface="Proxima Nova Semibold"/>
              <a:ea typeface="Proxima Nova Semibold"/>
              <a:cs typeface="Proxima Nova Semibold"/>
              <a:sym typeface="Proxima Nova Semibold"/>
            </a:endParaRPr>
          </a:p>
          <a:p>
            <a:pPr indent="0" lvl="0" marL="0" rtl="0" algn="ctr">
              <a:spcBef>
                <a:spcPts val="0"/>
              </a:spcBef>
              <a:spcAft>
                <a:spcPts val="0"/>
              </a:spcAft>
              <a:buNone/>
            </a:pPr>
            <a:r>
              <a:t/>
            </a:r>
            <a:endParaRPr sz="900">
              <a:solidFill>
                <a:srgbClr val="4C4C4E"/>
              </a:solidFill>
              <a:latin typeface="Proxima Nova Semibold"/>
              <a:ea typeface="Proxima Nova Semibold"/>
              <a:cs typeface="Proxima Nova Semibold"/>
              <a:sym typeface="Proxima Nova Semibold"/>
            </a:endParaRPr>
          </a:p>
        </p:txBody>
      </p:sp>
      <p:pic>
        <p:nvPicPr>
          <p:cNvPr id="116" name="Google Shape;116;p15"/>
          <p:cNvPicPr preferRelativeResize="0"/>
          <p:nvPr/>
        </p:nvPicPr>
        <p:blipFill>
          <a:blip r:embed="rId3">
            <a:alphaModFix/>
          </a:blip>
          <a:stretch>
            <a:fillRect/>
          </a:stretch>
        </p:blipFill>
        <p:spPr>
          <a:xfrm>
            <a:off x="734462" y="1432375"/>
            <a:ext cx="1204325" cy="1205301"/>
          </a:xfrm>
          <a:prstGeom prst="rect">
            <a:avLst/>
          </a:prstGeom>
          <a:noFill/>
          <a:ln>
            <a:noFill/>
          </a:ln>
        </p:spPr>
      </p:pic>
      <p:pic>
        <p:nvPicPr>
          <p:cNvPr id="117" name="Google Shape;117;p15"/>
          <p:cNvPicPr preferRelativeResize="0"/>
          <p:nvPr/>
        </p:nvPicPr>
        <p:blipFill rotWithShape="1">
          <a:blip r:embed="rId4">
            <a:alphaModFix/>
          </a:blip>
          <a:srcRect b="0" l="39" r="39" t="0"/>
          <a:stretch/>
        </p:blipFill>
        <p:spPr>
          <a:xfrm>
            <a:off x="2857824" y="1432375"/>
            <a:ext cx="1204325" cy="1205301"/>
          </a:xfrm>
          <a:prstGeom prst="rect">
            <a:avLst/>
          </a:prstGeom>
          <a:noFill/>
          <a:ln>
            <a:noFill/>
          </a:ln>
        </p:spPr>
      </p:pic>
      <p:pic>
        <p:nvPicPr>
          <p:cNvPr id="118" name="Google Shape;118;p15"/>
          <p:cNvPicPr preferRelativeResize="0"/>
          <p:nvPr/>
        </p:nvPicPr>
        <p:blipFill rotWithShape="1">
          <a:blip r:embed="rId5">
            <a:alphaModFix/>
          </a:blip>
          <a:srcRect b="0" l="0" r="0" t="0"/>
          <a:stretch/>
        </p:blipFill>
        <p:spPr>
          <a:xfrm>
            <a:off x="5025499" y="1432375"/>
            <a:ext cx="1204325" cy="1205301"/>
          </a:xfrm>
          <a:prstGeom prst="rect">
            <a:avLst/>
          </a:prstGeom>
          <a:noFill/>
          <a:ln>
            <a:noFill/>
          </a:ln>
        </p:spPr>
      </p:pic>
      <p:pic>
        <p:nvPicPr>
          <p:cNvPr id="119" name="Google Shape;119;p15"/>
          <p:cNvPicPr preferRelativeResize="0"/>
          <p:nvPr/>
        </p:nvPicPr>
        <p:blipFill rotWithShape="1">
          <a:blip r:embed="rId6">
            <a:alphaModFix/>
          </a:blip>
          <a:srcRect b="0" l="39" r="39" t="0"/>
          <a:stretch/>
        </p:blipFill>
        <p:spPr>
          <a:xfrm>
            <a:off x="7193174" y="1432375"/>
            <a:ext cx="1204325" cy="1205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6"/>
          <p:cNvSpPr txBox="1"/>
          <p:nvPr>
            <p:ph type="title"/>
          </p:nvPr>
        </p:nvSpPr>
        <p:spPr>
          <a:xfrm>
            <a:off x="2384700" y="1927350"/>
            <a:ext cx="4374600" cy="12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05E55"/>
                </a:solidFill>
                <a:latin typeface="Merriweather"/>
                <a:ea typeface="Merriweather"/>
                <a:cs typeface="Merriweather"/>
                <a:sym typeface="Merriweather"/>
              </a:rPr>
              <a:t>The logo.</a:t>
            </a:r>
            <a:endParaRPr b="1" sz="3000">
              <a:solidFill>
                <a:srgbClr val="605E55"/>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idx="1" type="body"/>
          </p:nvPr>
        </p:nvSpPr>
        <p:spPr>
          <a:xfrm>
            <a:off x="790625" y="1151925"/>
            <a:ext cx="3555600" cy="3198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100">
                <a:solidFill>
                  <a:srgbClr val="4C4C4E"/>
                </a:solidFill>
              </a:rPr>
              <a:t>PRIMARY LOGO </a:t>
            </a:r>
            <a:endParaRPr sz="1100">
              <a:solidFill>
                <a:srgbClr val="4C4C4E"/>
              </a:solidFill>
            </a:endParaRPr>
          </a:p>
          <a:p>
            <a:pPr indent="0" lvl="0" marL="0" rtl="0" algn="l">
              <a:spcBef>
                <a:spcPts val="300"/>
              </a:spcBef>
              <a:spcAft>
                <a:spcPts val="0"/>
              </a:spcAft>
              <a:buNone/>
            </a:pPr>
            <a:r>
              <a:rPr b="0" lang="en" sz="1100">
                <a:solidFill>
                  <a:srgbClr val="57585A"/>
                </a:solidFill>
              </a:rPr>
              <a:t>Usefull’s primary logo* is a wordmark. The lettering is a classic san-serif font, leading the eye to the mark of the brand — the “U” in full, representing a container with food/drink - the main feature of the brand, making it recognizable and memorable. </a:t>
            </a:r>
            <a:endParaRPr b="0" sz="1100">
              <a:solidFill>
                <a:srgbClr val="57585A"/>
              </a:solidFill>
            </a:endParaRPr>
          </a:p>
          <a:p>
            <a:pPr indent="0" lvl="0" marL="0" rtl="0" algn="l">
              <a:spcBef>
                <a:spcPts val="0"/>
              </a:spcBef>
              <a:spcAft>
                <a:spcPts val="0"/>
              </a:spcAft>
              <a:buNone/>
            </a:pPr>
            <a:r>
              <a:t/>
            </a:r>
            <a:endParaRPr b="0" sz="1100">
              <a:solidFill>
                <a:srgbClr val="57585A"/>
              </a:solidFill>
            </a:endParaRPr>
          </a:p>
          <a:p>
            <a:pPr indent="0" lvl="0" marL="0" rtl="0" algn="l">
              <a:spcBef>
                <a:spcPts val="0"/>
              </a:spcBef>
              <a:spcAft>
                <a:spcPts val="0"/>
              </a:spcAft>
              <a:buNone/>
            </a:pPr>
            <a:r>
              <a:rPr b="0" lang="en" sz="1100">
                <a:solidFill>
                  <a:srgbClr val="57585A"/>
                </a:solidFill>
              </a:rPr>
              <a:t>This is a main logo that will be used across primary brand applications. This logo helps audiences easily identify Usefull’s, products and offerings, web presence, ads and other materials, and enhances the professionalism of the brand. It is essential to the success of the brand that the logo always be applied with care and respect in every application according to these guidelines. </a:t>
            </a:r>
            <a:endParaRPr b="0" sz="1100">
              <a:solidFill>
                <a:srgbClr val="57585A"/>
              </a:solidFill>
            </a:endParaRPr>
          </a:p>
          <a:p>
            <a:pPr indent="0" lvl="0" marL="0" rtl="0" algn="l">
              <a:spcBef>
                <a:spcPts val="0"/>
              </a:spcBef>
              <a:spcAft>
                <a:spcPts val="0"/>
              </a:spcAft>
              <a:buNone/>
            </a:pPr>
            <a:r>
              <a:t/>
            </a:r>
            <a:endParaRPr b="0" sz="1100">
              <a:solidFill>
                <a:srgbClr val="57585A"/>
              </a:solidFill>
            </a:endParaRPr>
          </a:p>
          <a:p>
            <a:pPr indent="0" lvl="0" marL="0" rtl="0" algn="l">
              <a:spcBef>
                <a:spcPts val="0"/>
              </a:spcBef>
              <a:spcAft>
                <a:spcPts val="0"/>
              </a:spcAft>
              <a:buNone/>
            </a:pPr>
            <a:r>
              <a:rPr b="0" lang="en" sz="1100">
                <a:solidFill>
                  <a:srgbClr val="57585A"/>
                </a:solidFill>
              </a:rPr>
              <a:t>The icon mark can be used when the full primary logo is not necessary or in a case where the brand name is already displayed in plain text. For example, the icon could be used as a profile picture on Instagram since the user name is in plain text. </a:t>
            </a:r>
            <a:endParaRPr b="0" sz="2300"/>
          </a:p>
        </p:txBody>
      </p:sp>
      <p:sp>
        <p:nvSpPr>
          <p:cNvPr id="130" name="Google Shape;130;p17"/>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Primary logo.</a:t>
            </a:r>
            <a:endParaRPr/>
          </a:p>
        </p:txBody>
      </p:sp>
      <p:pic>
        <p:nvPicPr>
          <p:cNvPr id="131" name="Google Shape;131;p17"/>
          <p:cNvPicPr preferRelativeResize="0"/>
          <p:nvPr/>
        </p:nvPicPr>
        <p:blipFill>
          <a:blip r:embed="rId3">
            <a:alphaModFix/>
          </a:blip>
          <a:stretch>
            <a:fillRect/>
          </a:stretch>
        </p:blipFill>
        <p:spPr>
          <a:xfrm>
            <a:off x="4860825" y="1433574"/>
            <a:ext cx="2921452" cy="731775"/>
          </a:xfrm>
          <a:prstGeom prst="rect">
            <a:avLst/>
          </a:prstGeom>
          <a:noFill/>
          <a:ln>
            <a:noFill/>
          </a:ln>
        </p:spPr>
      </p:pic>
      <p:pic>
        <p:nvPicPr>
          <p:cNvPr id="132" name="Google Shape;132;p17"/>
          <p:cNvPicPr preferRelativeResize="0"/>
          <p:nvPr/>
        </p:nvPicPr>
        <p:blipFill>
          <a:blip r:embed="rId4">
            <a:alphaModFix/>
          </a:blip>
          <a:stretch>
            <a:fillRect/>
          </a:stretch>
        </p:blipFill>
        <p:spPr>
          <a:xfrm>
            <a:off x="5819638" y="2681099"/>
            <a:ext cx="1003824" cy="1004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idx="1" type="body"/>
          </p:nvPr>
        </p:nvSpPr>
        <p:spPr>
          <a:xfrm>
            <a:off x="3803325" y="1090013"/>
            <a:ext cx="3555600" cy="5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4C4C4E"/>
                </a:solidFill>
              </a:rPr>
              <a:t>MINIMUM SIZE</a:t>
            </a:r>
            <a:endParaRPr sz="1100">
              <a:solidFill>
                <a:srgbClr val="4C4C4E"/>
              </a:solidFill>
            </a:endParaRPr>
          </a:p>
          <a:p>
            <a:pPr indent="0" lvl="0" marL="0" rtl="0" algn="l">
              <a:spcBef>
                <a:spcPts val="300"/>
              </a:spcBef>
              <a:spcAft>
                <a:spcPts val="0"/>
              </a:spcAft>
              <a:buNone/>
            </a:pPr>
            <a:r>
              <a:rPr b="0" lang="en" sz="1000">
                <a:solidFill>
                  <a:srgbClr val="57585A"/>
                </a:solidFill>
              </a:rPr>
              <a:t>The smallest the icon should be represented is .5” high. </a:t>
            </a:r>
            <a:endParaRPr b="0" sz="1500">
              <a:solidFill>
                <a:srgbClr val="57585A"/>
              </a:solidFill>
            </a:endParaRPr>
          </a:p>
        </p:txBody>
      </p:sp>
      <p:sp>
        <p:nvSpPr>
          <p:cNvPr id="138" name="Google Shape;138;p18"/>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Primary logo.</a:t>
            </a:r>
            <a:endParaRPr/>
          </a:p>
        </p:txBody>
      </p:sp>
      <p:pic>
        <p:nvPicPr>
          <p:cNvPr id="139" name="Google Shape;139;p18"/>
          <p:cNvPicPr preferRelativeResize="0"/>
          <p:nvPr/>
        </p:nvPicPr>
        <p:blipFill>
          <a:blip r:embed="rId3">
            <a:alphaModFix/>
          </a:blip>
          <a:stretch>
            <a:fillRect/>
          </a:stretch>
        </p:blipFill>
        <p:spPr>
          <a:xfrm>
            <a:off x="627500" y="2205861"/>
            <a:ext cx="2921452" cy="731775"/>
          </a:xfrm>
          <a:prstGeom prst="rect">
            <a:avLst/>
          </a:prstGeom>
          <a:noFill/>
          <a:ln>
            <a:noFill/>
          </a:ln>
        </p:spPr>
      </p:pic>
      <p:pic>
        <p:nvPicPr>
          <p:cNvPr id="140" name="Google Shape;140;p18"/>
          <p:cNvPicPr preferRelativeResize="0"/>
          <p:nvPr/>
        </p:nvPicPr>
        <p:blipFill>
          <a:blip r:embed="rId4">
            <a:alphaModFix/>
          </a:blip>
          <a:stretch>
            <a:fillRect/>
          </a:stretch>
        </p:blipFill>
        <p:spPr>
          <a:xfrm>
            <a:off x="2715196" y="1037150"/>
            <a:ext cx="697926" cy="698526"/>
          </a:xfrm>
          <a:prstGeom prst="rect">
            <a:avLst/>
          </a:prstGeom>
          <a:noFill/>
          <a:ln>
            <a:noFill/>
          </a:ln>
        </p:spPr>
      </p:pic>
      <p:sp>
        <p:nvSpPr>
          <p:cNvPr id="141" name="Google Shape;141;p18"/>
          <p:cNvSpPr txBox="1"/>
          <p:nvPr>
            <p:ph idx="1" type="body"/>
          </p:nvPr>
        </p:nvSpPr>
        <p:spPr>
          <a:xfrm>
            <a:off x="3803325" y="2275338"/>
            <a:ext cx="3555600" cy="59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4C4C4E"/>
                </a:solidFill>
              </a:rPr>
              <a:t>MINIMUM SIZE</a:t>
            </a:r>
            <a:endParaRPr sz="1100">
              <a:solidFill>
                <a:srgbClr val="4C4C4E"/>
              </a:solidFill>
            </a:endParaRPr>
          </a:p>
          <a:p>
            <a:pPr indent="0" lvl="0" marL="0" rtl="0" algn="l">
              <a:spcBef>
                <a:spcPts val="300"/>
              </a:spcBef>
              <a:spcAft>
                <a:spcPts val="0"/>
              </a:spcAft>
              <a:buNone/>
            </a:pPr>
            <a:r>
              <a:rPr b="0" lang="en" sz="1000">
                <a:solidFill>
                  <a:srgbClr val="57585A"/>
                </a:solidFill>
              </a:rPr>
              <a:t>The smallest the logo should be represented is .5” high. </a:t>
            </a:r>
            <a:endParaRPr b="0" sz="1400">
              <a:solidFill>
                <a:srgbClr val="57585A"/>
              </a:solidFill>
            </a:endParaRPr>
          </a:p>
        </p:txBody>
      </p:sp>
      <p:pic>
        <p:nvPicPr>
          <p:cNvPr id="142" name="Google Shape;142;p18"/>
          <p:cNvPicPr preferRelativeResize="0"/>
          <p:nvPr/>
        </p:nvPicPr>
        <p:blipFill>
          <a:blip r:embed="rId5">
            <a:alphaModFix/>
          </a:blip>
          <a:stretch>
            <a:fillRect/>
          </a:stretch>
        </p:blipFill>
        <p:spPr>
          <a:xfrm>
            <a:off x="717175" y="3468925"/>
            <a:ext cx="2831776" cy="957500"/>
          </a:xfrm>
          <a:prstGeom prst="rect">
            <a:avLst/>
          </a:prstGeom>
          <a:noFill/>
          <a:ln>
            <a:noFill/>
          </a:ln>
        </p:spPr>
      </p:pic>
      <p:sp>
        <p:nvSpPr>
          <p:cNvPr id="143" name="Google Shape;143;p18"/>
          <p:cNvSpPr txBox="1"/>
          <p:nvPr>
            <p:ph idx="1" type="body"/>
          </p:nvPr>
        </p:nvSpPr>
        <p:spPr>
          <a:xfrm>
            <a:off x="3803325" y="3750058"/>
            <a:ext cx="3555600" cy="9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4C4C4E"/>
                </a:solidFill>
              </a:rPr>
              <a:t>LOCATION LOGO VARIATIONS</a:t>
            </a:r>
            <a:endParaRPr sz="1100">
              <a:solidFill>
                <a:srgbClr val="4C4C4E"/>
              </a:solidFill>
            </a:endParaRPr>
          </a:p>
          <a:p>
            <a:pPr indent="0" lvl="0" marL="0" rtl="0" algn="l">
              <a:spcBef>
                <a:spcPts val="300"/>
              </a:spcBef>
              <a:spcAft>
                <a:spcPts val="0"/>
              </a:spcAft>
              <a:buNone/>
            </a:pPr>
            <a:r>
              <a:rPr b="0" lang="en" sz="1033">
                <a:solidFill>
                  <a:srgbClr val="57585A"/>
                </a:solidFill>
              </a:rPr>
              <a:t>The location name and solid map shape is to remain consistent - to the top left of the arrow, both in slate.</a:t>
            </a:r>
            <a:endParaRPr b="0" sz="1433">
              <a:solidFill>
                <a:srgbClr val="57585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idx="1" type="body"/>
          </p:nvPr>
        </p:nvSpPr>
        <p:spPr>
          <a:xfrm>
            <a:off x="494275" y="1922600"/>
            <a:ext cx="1580100" cy="26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000">
                <a:solidFill>
                  <a:srgbClr val="57585A"/>
                </a:solidFill>
              </a:rPr>
              <a:t>The color usage for Useful is modern, clean, minimalistic with a nod to ocean colors. </a:t>
            </a:r>
            <a:endParaRPr b="0" sz="1000">
              <a:solidFill>
                <a:srgbClr val="57585A"/>
              </a:solidFill>
            </a:endParaRPr>
          </a:p>
          <a:p>
            <a:pPr indent="0" lvl="0" marL="0" rtl="0" algn="l">
              <a:spcBef>
                <a:spcPts val="0"/>
              </a:spcBef>
              <a:spcAft>
                <a:spcPts val="0"/>
              </a:spcAft>
              <a:buNone/>
            </a:pPr>
            <a:r>
              <a:t/>
            </a:r>
            <a:endParaRPr b="0" sz="1000">
              <a:solidFill>
                <a:srgbClr val="57585A"/>
              </a:solidFill>
            </a:endParaRPr>
          </a:p>
          <a:p>
            <a:pPr indent="0" lvl="0" marL="0" rtl="0" algn="l">
              <a:spcBef>
                <a:spcPts val="0"/>
              </a:spcBef>
              <a:spcAft>
                <a:spcPts val="0"/>
              </a:spcAft>
              <a:buNone/>
            </a:pPr>
            <a:r>
              <a:rPr b="0" lang="en" sz="1000">
                <a:solidFill>
                  <a:srgbClr val="57585A"/>
                </a:solidFill>
              </a:rPr>
              <a:t>The logo will mostly be used in the primary palette against a white or neutral background, but can also be used in white or a lighter color from the secondary palette against darker background. </a:t>
            </a:r>
            <a:endParaRPr b="0" sz="1000">
              <a:solidFill>
                <a:srgbClr val="57585A"/>
              </a:solidFill>
            </a:endParaRPr>
          </a:p>
          <a:p>
            <a:pPr indent="0" lvl="0" marL="0" rtl="0" algn="l">
              <a:spcBef>
                <a:spcPts val="0"/>
              </a:spcBef>
              <a:spcAft>
                <a:spcPts val="0"/>
              </a:spcAft>
              <a:buNone/>
            </a:pPr>
            <a:r>
              <a:t/>
            </a:r>
            <a:endParaRPr b="0" sz="1500">
              <a:solidFill>
                <a:srgbClr val="4C4C4E"/>
              </a:solidFill>
            </a:endParaRPr>
          </a:p>
        </p:txBody>
      </p:sp>
      <p:sp>
        <p:nvSpPr>
          <p:cNvPr id="149" name="Google Shape;149;p19"/>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Logo color usage.</a:t>
            </a:r>
            <a:endParaRPr/>
          </a:p>
        </p:txBody>
      </p:sp>
      <p:pic>
        <p:nvPicPr>
          <p:cNvPr id="150" name="Google Shape;150;p19"/>
          <p:cNvPicPr preferRelativeResize="0"/>
          <p:nvPr/>
        </p:nvPicPr>
        <p:blipFill>
          <a:blip r:embed="rId3">
            <a:alphaModFix/>
          </a:blip>
          <a:stretch>
            <a:fillRect/>
          </a:stretch>
        </p:blipFill>
        <p:spPr>
          <a:xfrm>
            <a:off x="852546" y="976025"/>
            <a:ext cx="697926" cy="698526"/>
          </a:xfrm>
          <a:prstGeom prst="rect">
            <a:avLst/>
          </a:prstGeom>
          <a:noFill/>
          <a:ln>
            <a:noFill/>
          </a:ln>
        </p:spPr>
      </p:pic>
      <p:pic>
        <p:nvPicPr>
          <p:cNvPr id="151" name="Google Shape;151;p19"/>
          <p:cNvPicPr preferRelativeResize="0"/>
          <p:nvPr/>
        </p:nvPicPr>
        <p:blipFill rotWithShape="1">
          <a:blip r:embed="rId4">
            <a:alphaModFix/>
          </a:blip>
          <a:srcRect b="14732" l="33823" r="0" t="3780"/>
          <a:stretch/>
        </p:blipFill>
        <p:spPr>
          <a:xfrm>
            <a:off x="5235225" y="976025"/>
            <a:ext cx="2405925" cy="3746499"/>
          </a:xfrm>
          <a:prstGeom prst="rect">
            <a:avLst/>
          </a:prstGeom>
          <a:noFill/>
          <a:ln>
            <a:noFill/>
          </a:ln>
        </p:spPr>
      </p:pic>
      <p:sp>
        <p:nvSpPr>
          <p:cNvPr id="152" name="Google Shape;152;p19"/>
          <p:cNvSpPr txBox="1"/>
          <p:nvPr/>
        </p:nvSpPr>
        <p:spPr>
          <a:xfrm>
            <a:off x="3365500" y="1288400"/>
            <a:ext cx="1631400" cy="332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chemeClr val="dk2"/>
                </a:solidFill>
                <a:latin typeface="Proxima Nova"/>
                <a:ea typeface="Proxima Nova"/>
                <a:cs typeface="Proxima Nova"/>
                <a:sym typeface="Proxima Nova"/>
              </a:rPr>
              <a:t>CLEAR SPACE </a:t>
            </a:r>
            <a:endParaRPr b="1" sz="800">
              <a:solidFill>
                <a:schemeClr val="dk2"/>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800">
                <a:solidFill>
                  <a:schemeClr val="dk2"/>
                </a:solidFill>
                <a:latin typeface="Proxima Nova"/>
                <a:ea typeface="Proxima Nova"/>
                <a:cs typeface="Proxima Nova"/>
                <a:sym typeface="Proxima Nova"/>
              </a:rPr>
              <a:t>To ensure legibility, always keep a minimum clear space around the logo. This space isolates the mark from any competing graphi</a:t>
            </a:r>
            <a:r>
              <a:rPr lang="en" sz="800">
                <a:solidFill>
                  <a:schemeClr val="dk2"/>
                </a:solidFill>
                <a:latin typeface="Proxima Nova"/>
                <a:ea typeface="Proxima Nova"/>
                <a:cs typeface="Proxima Nova"/>
                <a:sym typeface="Proxima Nova"/>
              </a:rPr>
              <a:t>c elements like other logos or body copy that might conflict with, overcrowd and lessen the im</a:t>
            </a:r>
            <a:r>
              <a:rPr lang="en" sz="800">
                <a:solidFill>
                  <a:schemeClr val="dk2"/>
                </a:solidFill>
                <a:latin typeface="Proxima Nova"/>
                <a:ea typeface="Proxima Nova"/>
                <a:cs typeface="Proxima Nova"/>
                <a:sym typeface="Proxima Nova"/>
              </a:rPr>
              <a:t>pact of the mark.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chemeClr val="dk2"/>
                </a:solidFill>
                <a:latin typeface="Proxima Nova"/>
                <a:ea typeface="Proxima Nova"/>
                <a:cs typeface="Proxima Nova"/>
                <a:sym typeface="Proxima Nova"/>
              </a:rPr>
              <a:t>The minimum clear space is defined as the width of the arrow for the icon. For primary logo the width of the bowl contents. This minimum space should be maintained as the logo us proportionally resized.</a:t>
            </a:r>
            <a:endParaRPr sz="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chemeClr val="dk2"/>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 backgrounds.</a:t>
            </a:r>
            <a:endParaRPr/>
          </a:p>
        </p:txBody>
      </p:sp>
      <p:pic>
        <p:nvPicPr>
          <p:cNvPr id="158" name="Google Shape;158;p20"/>
          <p:cNvPicPr preferRelativeResize="0"/>
          <p:nvPr/>
        </p:nvPicPr>
        <p:blipFill>
          <a:blip r:embed="rId3">
            <a:alphaModFix/>
          </a:blip>
          <a:stretch>
            <a:fillRect/>
          </a:stretch>
        </p:blipFill>
        <p:spPr>
          <a:xfrm>
            <a:off x="0" y="552825"/>
            <a:ext cx="6343936" cy="4590677"/>
          </a:xfrm>
          <a:prstGeom prst="rect">
            <a:avLst/>
          </a:prstGeom>
          <a:noFill/>
          <a:ln>
            <a:noFill/>
          </a:ln>
        </p:spPr>
      </p:pic>
      <p:sp>
        <p:nvSpPr>
          <p:cNvPr id="159" name="Google Shape;159;p20"/>
          <p:cNvSpPr txBox="1"/>
          <p:nvPr/>
        </p:nvSpPr>
        <p:spPr>
          <a:xfrm>
            <a:off x="6755525" y="1051275"/>
            <a:ext cx="1765200" cy="370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57585A"/>
                </a:solidFill>
                <a:latin typeface="Proxima Nova"/>
                <a:ea typeface="Proxima Nova"/>
                <a:cs typeface="Proxima Nova"/>
                <a:sym typeface="Proxima Nova"/>
              </a:rPr>
              <a:t>There are a couple of ways the logo can be used on photographic backgrounds, but each option should be exercised with care, making sure the logo and type are not obstructed by the image. </a:t>
            </a:r>
            <a:endParaRPr sz="9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900">
                <a:solidFill>
                  <a:srgbClr val="57585A"/>
                </a:solidFill>
                <a:latin typeface="Proxima Nova"/>
                <a:ea typeface="Proxima Nova"/>
                <a:cs typeface="Proxima Nova"/>
                <a:sym typeface="Proxima Nova"/>
              </a:rPr>
              <a:t>In most cases, you can use either a solid white or the primary logo on top of a background image. </a:t>
            </a:r>
            <a:endParaRPr sz="9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9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b="1" lang="en" sz="900">
                <a:solidFill>
                  <a:srgbClr val="57585A"/>
                </a:solidFill>
                <a:latin typeface="Proxima Nova"/>
                <a:ea typeface="Proxima Nova"/>
                <a:cs typeface="Proxima Nova"/>
                <a:sym typeface="Proxima Nova"/>
              </a:rPr>
              <a:t>TIPS </a:t>
            </a:r>
            <a:endParaRPr b="1" sz="900">
              <a:solidFill>
                <a:srgbClr val="57585A"/>
              </a:solidFill>
              <a:latin typeface="Proxima Nova"/>
              <a:ea typeface="Proxima Nova"/>
              <a:cs typeface="Proxima Nova"/>
              <a:sym typeface="Proxima Nova"/>
            </a:endParaRPr>
          </a:p>
          <a:p>
            <a:pPr indent="0" lvl="0" marL="88900" rtl="0" algn="l">
              <a:lnSpc>
                <a:spcPct val="115000"/>
              </a:lnSpc>
              <a:spcBef>
                <a:spcPts val="300"/>
              </a:spcBef>
              <a:spcAft>
                <a:spcPts val="0"/>
              </a:spcAft>
              <a:buNone/>
            </a:pPr>
            <a:r>
              <a:rPr lang="en" sz="900">
                <a:solidFill>
                  <a:srgbClr val="57585A"/>
                </a:solidFill>
                <a:latin typeface="Proxima Nova"/>
                <a:ea typeface="Proxima Nova"/>
                <a:cs typeface="Proxima Nova"/>
                <a:sym typeface="Proxima Nova"/>
              </a:rPr>
              <a:t>1. Photos with shallow depths of field work best. </a:t>
            </a:r>
            <a:endParaRPr sz="900">
              <a:solidFill>
                <a:srgbClr val="57585A"/>
              </a:solidFill>
              <a:latin typeface="Proxima Nova"/>
              <a:ea typeface="Proxima Nova"/>
              <a:cs typeface="Proxima Nova"/>
              <a:sym typeface="Proxima Nova"/>
            </a:endParaRPr>
          </a:p>
          <a:p>
            <a:pPr indent="0" lvl="0" marL="88900" rtl="0" algn="l">
              <a:lnSpc>
                <a:spcPct val="115000"/>
              </a:lnSpc>
              <a:spcBef>
                <a:spcPts val="300"/>
              </a:spcBef>
              <a:spcAft>
                <a:spcPts val="0"/>
              </a:spcAft>
              <a:buNone/>
            </a:pPr>
            <a:r>
              <a:rPr lang="en" sz="900">
                <a:solidFill>
                  <a:srgbClr val="57585A"/>
                </a:solidFill>
                <a:latin typeface="Proxima Nova"/>
                <a:ea typeface="Proxima Nova"/>
                <a:cs typeface="Proxima Nova"/>
                <a:sym typeface="Proxima Nova"/>
              </a:rPr>
              <a:t>2. Avoid busy images with too much detail. </a:t>
            </a:r>
            <a:endParaRPr sz="900">
              <a:solidFill>
                <a:srgbClr val="57585A"/>
              </a:solidFill>
              <a:latin typeface="Proxima Nova"/>
              <a:ea typeface="Proxima Nova"/>
              <a:cs typeface="Proxima Nova"/>
              <a:sym typeface="Proxima Nova"/>
            </a:endParaRPr>
          </a:p>
          <a:p>
            <a:pPr indent="0" lvl="0" marL="88900" rtl="0" algn="l">
              <a:lnSpc>
                <a:spcPct val="115000"/>
              </a:lnSpc>
              <a:spcBef>
                <a:spcPts val="300"/>
              </a:spcBef>
              <a:spcAft>
                <a:spcPts val="300"/>
              </a:spcAft>
              <a:buNone/>
            </a:pPr>
            <a:r>
              <a:rPr lang="en" sz="900">
                <a:solidFill>
                  <a:srgbClr val="57585A"/>
                </a:solidFill>
                <a:latin typeface="Proxima Nova"/>
                <a:ea typeface="Proxima Nova"/>
                <a:cs typeface="Proxima Nova"/>
                <a:sym typeface="Proxima Nova"/>
              </a:rPr>
              <a:t>3. Applying darker transparent overlay on an image helps makes the text more readable. </a:t>
            </a:r>
            <a:endParaRPr sz="900">
              <a:solidFill>
                <a:srgbClr val="57585A"/>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Unacceptable use.</a:t>
            </a:r>
            <a:endParaRPr/>
          </a:p>
        </p:txBody>
      </p:sp>
      <p:pic>
        <p:nvPicPr>
          <p:cNvPr id="165" name="Google Shape;165;p21"/>
          <p:cNvPicPr preferRelativeResize="0"/>
          <p:nvPr/>
        </p:nvPicPr>
        <p:blipFill>
          <a:blip r:embed="rId3">
            <a:alphaModFix/>
          </a:blip>
          <a:stretch>
            <a:fillRect/>
          </a:stretch>
        </p:blipFill>
        <p:spPr>
          <a:xfrm>
            <a:off x="3539452" y="818450"/>
            <a:ext cx="5359475" cy="3984624"/>
          </a:xfrm>
          <a:prstGeom prst="rect">
            <a:avLst/>
          </a:prstGeom>
          <a:noFill/>
          <a:ln>
            <a:noFill/>
          </a:ln>
        </p:spPr>
      </p:pic>
      <p:sp>
        <p:nvSpPr>
          <p:cNvPr id="166" name="Google Shape;166;p21"/>
          <p:cNvSpPr txBox="1"/>
          <p:nvPr/>
        </p:nvSpPr>
        <p:spPr>
          <a:xfrm>
            <a:off x="324575" y="986400"/>
            <a:ext cx="1538100" cy="317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2"/>
                </a:solidFill>
                <a:latin typeface="Proxima Nova"/>
                <a:ea typeface="Proxima Nova"/>
                <a:cs typeface="Proxima Nova"/>
                <a:sym typeface="Proxima Nova"/>
              </a:rPr>
              <a:t>A few rules are necessary or maintaining the</a:t>
            </a:r>
            <a:endParaRPr sz="10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chemeClr val="dk2"/>
                </a:solidFill>
                <a:latin typeface="Proxima Nova"/>
                <a:ea typeface="Proxima Nova"/>
                <a:cs typeface="Proxima Nova"/>
                <a:sym typeface="Proxima Nova"/>
              </a:rPr>
              <a:t>integrity of the brand, Don’t compromise the overall look of the logo by rotating, skewing, or distorting in any way - that includes adding unnecessary and unattractive text decorations like drop shadows and outlines. Here are a few examples of some ways you should never use the logo.</a:t>
            </a:r>
            <a:endParaRPr sz="1000">
              <a:solidFill>
                <a:schemeClr val="dk2"/>
              </a:solidFill>
              <a:latin typeface="Proxima Nova"/>
              <a:ea typeface="Proxima Nova"/>
              <a:cs typeface="Proxima Nova"/>
              <a:sym typeface="Proxima Nova"/>
            </a:endParaRPr>
          </a:p>
        </p:txBody>
      </p:sp>
      <p:sp>
        <p:nvSpPr>
          <p:cNvPr id="167" name="Google Shape;167;p21"/>
          <p:cNvSpPr txBox="1"/>
          <p:nvPr/>
        </p:nvSpPr>
        <p:spPr>
          <a:xfrm>
            <a:off x="2109625" y="957513"/>
            <a:ext cx="1672200" cy="37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1. Don’t rotate the design</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2. Don’t squish or stretch</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3. Don’t place elements in</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the logo clear space</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4. Don’t resize any part</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5. Don’t rearrange parts or</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create components that</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are not already provided</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6. Don’t add unofficial</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graphics to the logo.</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7. Don’t use non-brand colors.</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Reference the Color Usage</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Section,</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8. Don’t add drop shadows</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or other text styles.</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33333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333333"/>
                </a:solidFill>
                <a:latin typeface="Proxima Nova"/>
                <a:ea typeface="Proxima Nova"/>
                <a:cs typeface="Proxima Nova"/>
                <a:sym typeface="Proxima Nova"/>
              </a:rPr>
              <a:t>9. Don’t contain the logo in a box when used with a </a:t>
            </a:r>
            <a:r>
              <a:rPr lang="en" sz="800">
                <a:solidFill>
                  <a:srgbClr val="333333"/>
                </a:solidFill>
                <a:latin typeface="Proxima Nova"/>
                <a:ea typeface="Proxima Nova"/>
                <a:cs typeface="Proxima Nova"/>
                <a:sym typeface="Proxima Nova"/>
              </a:rPr>
              <a:t>background</a:t>
            </a:r>
            <a:r>
              <a:rPr lang="en" sz="800">
                <a:solidFill>
                  <a:srgbClr val="333333"/>
                </a:solidFill>
                <a:latin typeface="Proxima Nova"/>
                <a:ea typeface="Proxima Nova"/>
                <a:cs typeface="Proxima Nova"/>
                <a:sym typeface="Proxima Nova"/>
              </a:rPr>
              <a:t>.</a:t>
            </a:r>
            <a:endParaRPr sz="800">
              <a:solidFill>
                <a:srgbClr val="333333"/>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ph type="title"/>
          </p:nvPr>
        </p:nvSpPr>
        <p:spPr>
          <a:xfrm>
            <a:off x="2384700" y="1927350"/>
            <a:ext cx="4374600" cy="12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05E55"/>
                </a:solidFill>
                <a:latin typeface="Merriweather"/>
                <a:ea typeface="Merriweather"/>
                <a:cs typeface="Merriweather"/>
                <a:sym typeface="Merriweather"/>
              </a:rPr>
              <a:t>Typography and color system.</a:t>
            </a:r>
            <a:endParaRPr b="1" sz="3000">
              <a:solidFill>
                <a:srgbClr val="605E55"/>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Typography.</a:t>
            </a:r>
            <a:endParaRPr/>
          </a:p>
        </p:txBody>
      </p:sp>
      <p:sp>
        <p:nvSpPr>
          <p:cNvPr id="178" name="Google Shape;178;p23"/>
          <p:cNvSpPr txBox="1"/>
          <p:nvPr/>
        </p:nvSpPr>
        <p:spPr>
          <a:xfrm>
            <a:off x="571500" y="1086550"/>
            <a:ext cx="2709300" cy="304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latin typeface="Proxima Nova"/>
                <a:ea typeface="Proxima Nova"/>
                <a:cs typeface="Proxima Nova"/>
                <a:sym typeface="Proxima Nova"/>
              </a:rPr>
              <a:t>Typography is a powerful brand tool when used consistently.</a:t>
            </a:r>
            <a:endParaRPr sz="1000">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1000">
                <a:latin typeface="Proxima Nova"/>
                <a:ea typeface="Proxima Nova"/>
                <a:cs typeface="Proxima Nova"/>
                <a:sym typeface="Proxima Nova"/>
              </a:rPr>
              <a:t>The art of typefaces best represent the bold and modern feel of the brand and should be used across all print and web applications. </a:t>
            </a:r>
            <a:endParaRPr sz="800">
              <a:solidFill>
                <a:srgbClr val="4C4C4E"/>
              </a:solidFill>
              <a:latin typeface="Proxima Nova"/>
              <a:ea typeface="Proxima Nova"/>
              <a:cs typeface="Proxima Nova"/>
              <a:sym typeface="Proxima Nova"/>
            </a:endParaRPr>
          </a:p>
        </p:txBody>
      </p:sp>
      <p:sp>
        <p:nvSpPr>
          <p:cNvPr id="179" name="Google Shape;179;p23"/>
          <p:cNvSpPr txBox="1"/>
          <p:nvPr/>
        </p:nvSpPr>
        <p:spPr>
          <a:xfrm>
            <a:off x="4240400" y="1086550"/>
            <a:ext cx="3958200" cy="262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Merriweather"/>
                <a:ea typeface="Merriweather"/>
                <a:cs typeface="Merriweather"/>
                <a:sym typeface="Merriweather"/>
              </a:rPr>
              <a:t>Merriweather bold</a:t>
            </a:r>
            <a:br>
              <a:rPr b="1" lang="en" sz="1300">
                <a:solidFill>
                  <a:schemeClr val="dk2"/>
                </a:solidFill>
                <a:latin typeface="Merriweather"/>
                <a:ea typeface="Merriweather"/>
                <a:cs typeface="Merriweather"/>
                <a:sym typeface="Merriweather"/>
              </a:rPr>
            </a:br>
            <a:r>
              <a:rPr lang="en" sz="1000">
                <a:solidFill>
                  <a:schemeClr val="dk2"/>
                </a:solidFill>
              </a:rPr>
              <a:t>Use for headlines. Sentence case or lowercase. </a:t>
            </a:r>
            <a:r>
              <a:rPr lang="en" sz="1300">
                <a:solidFill>
                  <a:schemeClr val="dk2"/>
                </a:solidFill>
              </a:rPr>
              <a:t>		</a:t>
            </a:r>
            <a:endParaRPr sz="1300">
              <a:solidFill>
                <a:schemeClr val="dk2"/>
              </a:solidFill>
            </a:endParaRPr>
          </a:p>
          <a:p>
            <a:pPr indent="0" lvl="0" marL="0" rtl="0" algn="l">
              <a:spcBef>
                <a:spcPts val="0"/>
              </a:spcBef>
              <a:spcAft>
                <a:spcPts val="0"/>
              </a:spcAft>
              <a:buNone/>
            </a:pPr>
            <a:r>
              <a:t/>
            </a:r>
            <a:endParaRPr b="1"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rPr b="1" lang="en" sz="1200">
                <a:solidFill>
                  <a:schemeClr val="dk2"/>
                </a:solidFill>
                <a:latin typeface="Merriweather"/>
                <a:ea typeface="Merriweather"/>
                <a:cs typeface="Merriweather"/>
                <a:sym typeface="Merriweather"/>
              </a:rPr>
              <a:t>ABCDEFGHIJKLMNOPQRSTUVWXYZ</a:t>
            </a:r>
            <a:br>
              <a:rPr b="1" lang="en" sz="1200">
                <a:solidFill>
                  <a:schemeClr val="dk2"/>
                </a:solidFill>
                <a:latin typeface="Merriweather"/>
                <a:ea typeface="Merriweather"/>
                <a:cs typeface="Merriweather"/>
                <a:sym typeface="Merriweather"/>
              </a:rPr>
            </a:br>
            <a:r>
              <a:rPr b="1" lang="en" sz="1200">
                <a:solidFill>
                  <a:schemeClr val="dk2"/>
                </a:solidFill>
                <a:latin typeface="Merriweather"/>
                <a:ea typeface="Merriweather"/>
                <a:cs typeface="Merriweather"/>
                <a:sym typeface="Merriweather"/>
              </a:rPr>
              <a:t>1234567890 </a:t>
            </a:r>
            <a:endParaRPr b="1"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b="1"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b="1" sz="1200">
              <a:solidFill>
                <a:schemeClr val="dk2"/>
              </a:solidFill>
              <a:latin typeface="Merriweather"/>
              <a:ea typeface="Merriweather"/>
              <a:cs typeface="Merriweather"/>
              <a:sym typeface="Merriweather"/>
            </a:endParaRPr>
          </a:p>
          <a:p>
            <a:pPr indent="0" lvl="0" marL="0" rtl="0" algn="l">
              <a:lnSpc>
                <a:spcPct val="115000"/>
              </a:lnSpc>
              <a:spcBef>
                <a:spcPts val="1200"/>
              </a:spcBef>
              <a:spcAft>
                <a:spcPts val="0"/>
              </a:spcAft>
              <a:buNone/>
            </a:pPr>
            <a:r>
              <a:rPr lang="en" sz="1300">
                <a:solidFill>
                  <a:schemeClr val="dk2"/>
                </a:solidFill>
                <a:latin typeface="Proxima Nova"/>
                <a:ea typeface="Proxima Nova"/>
                <a:cs typeface="Proxima Nova"/>
                <a:sym typeface="Proxima Nova"/>
              </a:rPr>
              <a:t>Proxima Nova</a:t>
            </a:r>
            <a:br>
              <a:rPr lang="en" sz="1300">
                <a:solidFill>
                  <a:schemeClr val="dk2"/>
                </a:solidFill>
                <a:latin typeface="Proxima Nova"/>
                <a:ea typeface="Proxima Nova"/>
                <a:cs typeface="Proxima Nova"/>
                <a:sym typeface="Proxima Nova"/>
              </a:rPr>
            </a:br>
            <a:r>
              <a:rPr lang="en" sz="1000">
                <a:solidFill>
                  <a:schemeClr val="dk2"/>
                </a:solidFill>
                <a:latin typeface="Proxima Nova"/>
                <a:ea typeface="Proxima Nova"/>
                <a:cs typeface="Proxima Nova"/>
                <a:sym typeface="Proxima Nova"/>
              </a:rPr>
              <a:t>Use for headlines and body copy. Sentence case or uppercase. </a:t>
            </a:r>
            <a:endParaRPr sz="1000">
              <a:solidFill>
                <a:schemeClr val="dk2"/>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lang="en" sz="1200">
                <a:solidFill>
                  <a:schemeClr val="dk2"/>
                </a:solidFill>
                <a:latin typeface="Proxima Nova"/>
                <a:ea typeface="Proxima Nova"/>
                <a:cs typeface="Proxima Nova"/>
                <a:sym typeface="Proxima Nova"/>
              </a:rPr>
              <a:t>ABCDEFGHIJKLMNOPQRSTUVWXYZ</a:t>
            </a:r>
            <a:br>
              <a:rPr lang="en" sz="1200">
                <a:solidFill>
                  <a:schemeClr val="dk2"/>
                </a:solidFill>
                <a:latin typeface="Proxima Nova"/>
                <a:ea typeface="Proxima Nova"/>
                <a:cs typeface="Proxima Nova"/>
                <a:sym typeface="Proxima Nova"/>
              </a:rPr>
            </a:br>
            <a:r>
              <a:rPr lang="en" sz="1200">
                <a:solidFill>
                  <a:schemeClr val="dk2"/>
                </a:solidFill>
                <a:latin typeface="Proxima Nova"/>
                <a:ea typeface="Proxima Nova"/>
                <a:cs typeface="Proxima Nova"/>
                <a:sym typeface="Proxima Nova"/>
              </a:rPr>
              <a:t>1234567890 </a:t>
            </a:r>
            <a:endParaRPr sz="1300">
              <a:solidFill>
                <a:schemeClr val="dk2"/>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 name="Shape 29"/>
        <p:cNvGrpSpPr/>
        <p:nvPr/>
      </p:nvGrpSpPr>
      <p:grpSpPr>
        <a:xfrm>
          <a:off x="0" y="0"/>
          <a:ext cx="0" cy="0"/>
          <a:chOff x="0" y="0"/>
          <a:chExt cx="0" cy="0"/>
        </a:xfrm>
      </p:grpSpPr>
      <p:sp>
        <p:nvSpPr>
          <p:cNvPr id="30" name="Google Shape;30;p6"/>
          <p:cNvSpPr txBox="1"/>
          <p:nvPr>
            <p:ph idx="1" type="body"/>
          </p:nvPr>
        </p:nvSpPr>
        <p:spPr>
          <a:xfrm>
            <a:off x="910575" y="1370650"/>
            <a:ext cx="7313400" cy="31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 sz="1400">
                <a:solidFill>
                  <a:schemeClr val="dk1"/>
                </a:solidFill>
              </a:rPr>
              <a:t>Hello! Here is everything you need to know about the USEFULL brand.</a:t>
            </a:r>
            <a:endParaRPr b="0" sz="1400">
              <a:solidFill>
                <a:schemeClr val="dk1"/>
              </a:solidFill>
            </a:endParaRPr>
          </a:p>
          <a:p>
            <a:pPr indent="0" lvl="0" marL="0" rtl="0" algn="l">
              <a:spcBef>
                <a:spcPts val="1200"/>
              </a:spcBef>
              <a:spcAft>
                <a:spcPts val="0"/>
              </a:spcAft>
              <a:buNone/>
            </a:pPr>
            <a:r>
              <a:rPr b="0" lang="en" sz="1400">
                <a:solidFill>
                  <a:schemeClr val="dk1"/>
                </a:solidFill>
              </a:rPr>
              <a:t>Feel free to copy and paste any of the language used in this deck. If you are looking for any </a:t>
            </a:r>
            <a:r>
              <a:rPr b="0" lang="en" sz="1500">
                <a:solidFill>
                  <a:schemeClr val="dk1"/>
                </a:solidFill>
              </a:rPr>
              <a:t>of the ‘brand assets’ - icons, infographics or backgrounds - check out the Brand Asset </a:t>
            </a:r>
            <a:r>
              <a:rPr b="0" lang="en" sz="1500" u="sng">
                <a:solidFill>
                  <a:schemeClr val="accent2"/>
                </a:solidFill>
                <a:hlinkClick r:id="rId3">
                  <a:extLst>
                    <a:ext uri="{A12FA001-AC4F-418D-AE19-62706E023703}">
                      <ahyp:hlinkClr val="tx"/>
                    </a:ext>
                  </a:extLst>
                </a:hlinkClick>
              </a:rPr>
              <a:t>folder</a:t>
            </a:r>
            <a:r>
              <a:rPr b="0" lang="en" sz="1500">
                <a:solidFill>
                  <a:schemeClr val="dk1"/>
                </a:solidFill>
              </a:rPr>
              <a:t> and insert files from there.</a:t>
            </a:r>
            <a:endParaRPr b="0" sz="1500">
              <a:solidFill>
                <a:schemeClr val="dk1"/>
              </a:solidFill>
            </a:endParaRPr>
          </a:p>
          <a:p>
            <a:pPr indent="0" lvl="0" marL="0" rtl="0" algn="l">
              <a:spcBef>
                <a:spcPts val="1200"/>
              </a:spcBef>
              <a:spcAft>
                <a:spcPts val="1200"/>
              </a:spcAft>
              <a:buNone/>
            </a:pPr>
            <a:r>
              <a:rPr b="0" lang="en" sz="1500">
                <a:solidFill>
                  <a:schemeClr val="dk1"/>
                </a:solidFill>
              </a:rPr>
              <a:t>Questions</a:t>
            </a:r>
            <a:r>
              <a:rPr b="0" lang="en" sz="1500">
                <a:solidFill>
                  <a:schemeClr val="dk1"/>
                </a:solidFill>
              </a:rPr>
              <a:t>? Email Ellie or Angela.</a:t>
            </a:r>
            <a:endParaRPr b="0" sz="1500">
              <a:solidFill>
                <a:schemeClr val="dk1"/>
              </a:solidFill>
            </a:endParaRPr>
          </a:p>
        </p:txBody>
      </p:sp>
      <p:sp>
        <p:nvSpPr>
          <p:cNvPr id="31" name="Google Shape;31;p6"/>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use this guide.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4"/>
          <p:cNvSpPr txBox="1"/>
          <p:nvPr>
            <p:ph idx="1" type="body"/>
          </p:nvPr>
        </p:nvSpPr>
        <p:spPr>
          <a:xfrm>
            <a:off x="317900" y="1017875"/>
            <a:ext cx="2518500" cy="3624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en" sz="1000">
                <a:solidFill>
                  <a:srgbClr val="000000"/>
                </a:solidFill>
              </a:rPr>
              <a:t>Color is an integral part of brand identity. Consistent use of the color palette will not only reinforce the cohesiveness of the brand but the color also serves a psychological purpose but communicating a certain feel to your audience.</a:t>
            </a:r>
            <a:endParaRPr b="0" sz="1000">
              <a:solidFill>
                <a:srgbClr val="000000"/>
              </a:solidFill>
            </a:endParaRPr>
          </a:p>
          <a:p>
            <a:pPr indent="0" lvl="0" marL="0" rtl="0" algn="l">
              <a:spcBef>
                <a:spcPts val="1200"/>
              </a:spcBef>
              <a:spcAft>
                <a:spcPts val="0"/>
              </a:spcAft>
              <a:buNone/>
            </a:pPr>
            <a:r>
              <a:rPr b="0" lang="en" sz="1000">
                <a:solidFill>
                  <a:srgbClr val="000000"/>
                </a:solidFill>
              </a:rPr>
              <a:t>In the </a:t>
            </a:r>
            <a:r>
              <a:rPr lang="en" sz="1000">
                <a:solidFill>
                  <a:srgbClr val="000000"/>
                </a:solidFill>
              </a:rPr>
              <a:t>primary palette </a:t>
            </a:r>
            <a:r>
              <a:rPr b="0" lang="en" sz="1000">
                <a:solidFill>
                  <a:srgbClr val="000000"/>
                </a:solidFill>
              </a:rPr>
              <a:t>Deep Teal and Golden is fresh and often used to evoke feelings of trustworthiness and reliabilit</a:t>
            </a:r>
            <a:r>
              <a:rPr b="0" lang="en" sz="1000">
                <a:solidFill>
                  <a:srgbClr val="000000"/>
                </a:solidFill>
              </a:rPr>
              <a:t>y.</a:t>
            </a:r>
            <a:endParaRPr b="0" sz="1000">
              <a:solidFill>
                <a:srgbClr val="000000"/>
              </a:solidFill>
            </a:endParaRPr>
          </a:p>
          <a:p>
            <a:pPr indent="0" lvl="0" marL="0" rtl="0" algn="l">
              <a:spcBef>
                <a:spcPts val="0"/>
              </a:spcBef>
              <a:spcAft>
                <a:spcPts val="0"/>
              </a:spcAft>
              <a:buNone/>
            </a:pPr>
            <a:r>
              <a:t/>
            </a:r>
            <a:endParaRPr b="0" sz="1000">
              <a:solidFill>
                <a:srgbClr val="000000"/>
              </a:solidFill>
            </a:endParaRPr>
          </a:p>
          <a:p>
            <a:pPr indent="0" lvl="0" marL="0" rtl="0" algn="l">
              <a:spcBef>
                <a:spcPts val="0"/>
              </a:spcBef>
              <a:spcAft>
                <a:spcPts val="0"/>
              </a:spcAft>
              <a:buNone/>
            </a:pPr>
            <a:r>
              <a:rPr b="0" lang="en" sz="1000">
                <a:solidFill>
                  <a:srgbClr val="000000"/>
                </a:solidFill>
              </a:rPr>
              <a:t>In the </a:t>
            </a:r>
            <a:r>
              <a:rPr lang="en" sz="1000">
                <a:solidFill>
                  <a:srgbClr val="000000"/>
                </a:solidFill>
              </a:rPr>
              <a:t>secondary palette </a:t>
            </a:r>
            <a:r>
              <a:rPr b="0" lang="en" sz="1000">
                <a:solidFill>
                  <a:srgbClr val="000000"/>
                </a:solidFill>
              </a:rPr>
              <a:t>which is </a:t>
            </a:r>
            <a:r>
              <a:rPr b="0" lang="en" sz="1000">
                <a:solidFill>
                  <a:srgbClr val="000000"/>
                </a:solidFill>
              </a:rPr>
              <a:t>complementary</a:t>
            </a:r>
            <a:r>
              <a:rPr b="0" lang="en" sz="1000">
                <a:solidFill>
                  <a:srgbClr val="000000"/>
                </a:solidFill>
              </a:rPr>
              <a:t> to the primary palette, Slate and Sunny are evoke strength, friendliness and fun. The lighter hues are warm, crisp, clean and inviting, representing the earth and dependability and best used for icons, infographics and backgrounds.</a:t>
            </a:r>
            <a:endParaRPr b="0" sz="1000"/>
          </a:p>
        </p:txBody>
      </p:sp>
      <p:sp>
        <p:nvSpPr>
          <p:cNvPr id="185" name="Google Shape;185;p24"/>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Color palette.</a:t>
            </a:r>
            <a:endParaRPr/>
          </a:p>
        </p:txBody>
      </p:sp>
      <p:sp>
        <p:nvSpPr>
          <p:cNvPr id="186" name="Google Shape;186;p24"/>
          <p:cNvSpPr/>
          <p:nvPr/>
        </p:nvSpPr>
        <p:spPr>
          <a:xfrm>
            <a:off x="3270300" y="1337588"/>
            <a:ext cx="430500" cy="430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3270300" y="1962713"/>
            <a:ext cx="430500" cy="430500"/>
          </a:xfrm>
          <a:prstGeom prst="ellipse">
            <a:avLst/>
          </a:prstGeom>
          <a:solidFill>
            <a:srgbClr val="D69A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6628400" y="897235"/>
            <a:ext cx="328500" cy="328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6628400" y="1491264"/>
            <a:ext cx="328500" cy="328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0" name="Google Shape;190;p24"/>
          <p:cNvGraphicFramePr/>
          <p:nvPr/>
        </p:nvGraphicFramePr>
        <p:xfrm>
          <a:off x="3907400" y="1225263"/>
          <a:ext cx="3000000" cy="3000000"/>
        </p:xfrm>
        <a:graphic>
          <a:graphicData uri="http://schemas.openxmlformats.org/drawingml/2006/table">
            <a:tbl>
              <a:tblPr>
                <a:noFill/>
                <a:tableStyleId>{DA8E9E76-2C16-4827-9C7F-418F6295AD0B}</a:tableStyleId>
              </a:tblPr>
              <a:tblGrid>
                <a:gridCol w="1236475"/>
              </a:tblGrid>
              <a:tr h="536325">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DEEP TEAL </a:t>
                      </a:r>
                      <a:endParaRPr b="1" sz="6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PMS 321 C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CMYK: 100 6 0 42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0 140 149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008C95 </a:t>
                      </a:r>
                      <a:endParaRPr sz="550">
                        <a:solidFill>
                          <a:srgbClr val="57585A"/>
                        </a:solidFill>
                        <a:latin typeface="Proxima Nova"/>
                        <a:ea typeface="Proxima Nova"/>
                        <a:cs typeface="Proxima Nova"/>
                        <a:sym typeface="Proxima Nova"/>
                      </a:endParaRPr>
                    </a:p>
                  </a:txBody>
                  <a:tcPr marT="91425" marB="91425" marR="47625" marL="47625"/>
                </a:tc>
              </a:tr>
              <a:tr h="536325">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GOLDEN </a:t>
                      </a:r>
                      <a:endParaRPr b="1" sz="6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PMS 7563 C </a:t>
                      </a:r>
                      <a:br>
                        <a:rPr lang="en" sz="550">
                          <a:solidFill>
                            <a:srgbClr val="57585A"/>
                          </a:solidFill>
                          <a:latin typeface="Proxima Nova"/>
                          <a:ea typeface="Proxima Nova"/>
                          <a:cs typeface="Proxima Nova"/>
                          <a:sym typeface="Proxima Nova"/>
                        </a:rPr>
                      </a:br>
                      <a:r>
                        <a:rPr lang="en" sz="550">
                          <a:solidFill>
                            <a:srgbClr val="57585A"/>
                          </a:solidFill>
                          <a:latin typeface="Proxima Nova"/>
                          <a:ea typeface="Proxima Nova"/>
                          <a:cs typeface="Proxima Nova"/>
                          <a:sym typeface="Proxima Nova"/>
                        </a:rPr>
                        <a:t>CMYK: 0 28 79 16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214 154 45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D69A2D </a:t>
                      </a:r>
                      <a:endParaRPr sz="550">
                        <a:solidFill>
                          <a:srgbClr val="57585A"/>
                        </a:solidFill>
                        <a:latin typeface="Proxima Nova"/>
                        <a:ea typeface="Proxima Nova"/>
                        <a:cs typeface="Proxima Nova"/>
                        <a:sym typeface="Proxima Nova"/>
                      </a:endParaRPr>
                    </a:p>
                  </a:txBody>
                  <a:tcPr marT="91425" marB="91425" marR="47625" marL="47625"/>
                </a:tc>
              </a:tr>
            </a:tbl>
          </a:graphicData>
        </a:graphic>
      </p:graphicFrame>
      <p:sp>
        <p:nvSpPr>
          <p:cNvPr id="191" name="Google Shape;191;p24"/>
          <p:cNvSpPr txBox="1"/>
          <p:nvPr/>
        </p:nvSpPr>
        <p:spPr>
          <a:xfrm>
            <a:off x="3175000" y="863750"/>
            <a:ext cx="15633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rgbClr val="4C4C4E"/>
                </a:solidFill>
                <a:latin typeface="Proxima Nova"/>
                <a:ea typeface="Proxima Nova"/>
                <a:cs typeface="Proxima Nova"/>
                <a:sym typeface="Proxima Nova"/>
              </a:rPr>
              <a:t>PRIMARY PALETTE </a:t>
            </a:r>
            <a:r>
              <a:rPr b="1" lang="en" sz="650">
                <a:solidFill>
                  <a:srgbClr val="4C4C4E"/>
                </a:solidFill>
                <a:latin typeface="Proxima Nova"/>
                <a:ea typeface="Proxima Nova"/>
                <a:cs typeface="Proxima Nova"/>
                <a:sym typeface="Proxima Nova"/>
              </a:rPr>
              <a:t> </a:t>
            </a:r>
            <a:endParaRPr b="1" sz="650">
              <a:solidFill>
                <a:srgbClr val="4C4C4E"/>
              </a:solidFill>
              <a:latin typeface="Proxima Nova"/>
              <a:ea typeface="Proxima Nova"/>
              <a:cs typeface="Proxima Nova"/>
              <a:sym typeface="Proxima Nova"/>
            </a:endParaRPr>
          </a:p>
        </p:txBody>
      </p:sp>
      <p:graphicFrame>
        <p:nvGraphicFramePr>
          <p:cNvPr id="192" name="Google Shape;192;p24"/>
          <p:cNvGraphicFramePr/>
          <p:nvPr/>
        </p:nvGraphicFramePr>
        <p:xfrm>
          <a:off x="7073900" y="823350"/>
          <a:ext cx="3000000" cy="3000000"/>
        </p:xfrm>
        <a:graphic>
          <a:graphicData uri="http://schemas.openxmlformats.org/drawingml/2006/table">
            <a:tbl>
              <a:tblPr>
                <a:noFill/>
                <a:tableStyleId>{DA8E9E76-2C16-4827-9C7F-418F6295AD0B}</a:tableStyleId>
              </a:tblPr>
              <a:tblGrid>
                <a:gridCol w="952150"/>
              </a:tblGrid>
              <a:tr h="200025">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SUNNY </a:t>
                      </a:r>
                      <a:endParaRPr b="1" sz="6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CMYK: 0 44 73 12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224 126 60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E07E3C </a:t>
                      </a:r>
                      <a:endParaRPr sz="550">
                        <a:solidFill>
                          <a:srgbClr val="57585A"/>
                        </a:solidFill>
                        <a:latin typeface="Proxima Nova"/>
                        <a:ea typeface="Proxima Nova"/>
                        <a:cs typeface="Proxima Nova"/>
                        <a:sym typeface="Proxima Nova"/>
                      </a:endParaRPr>
                    </a:p>
                  </a:txBody>
                  <a:tcPr marT="91425" marB="91425" marR="47625" marL="47625"/>
                </a:tc>
              </a:tr>
              <a:tr h="200025">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SKY </a:t>
                      </a:r>
                      <a:endParaRPr b="1" sz="6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CMYK: 79 26 0 24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41 143 194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a:t>
                      </a:r>
                      <a:r>
                        <a:rPr lang="en" sz="550">
                          <a:solidFill>
                            <a:srgbClr val="238DC1"/>
                          </a:solidFill>
                          <a:latin typeface="Proxima Nova"/>
                          <a:ea typeface="Proxima Nova"/>
                          <a:cs typeface="Proxima Nova"/>
                          <a:sym typeface="Proxima Nova"/>
                        </a:rPr>
                        <a:t>238DC1</a:t>
                      </a:r>
                      <a:r>
                        <a:rPr lang="en" sz="550">
                          <a:solidFill>
                            <a:srgbClr val="57585A"/>
                          </a:solidFill>
                          <a:latin typeface="Proxima Nova"/>
                          <a:ea typeface="Proxima Nova"/>
                          <a:cs typeface="Proxima Nova"/>
                          <a:sym typeface="Proxima Nova"/>
                        </a:rPr>
                        <a:t> </a:t>
                      </a:r>
                      <a:endParaRPr sz="550">
                        <a:solidFill>
                          <a:srgbClr val="57585A"/>
                        </a:solidFill>
                        <a:latin typeface="Proxima Nova"/>
                        <a:ea typeface="Proxima Nova"/>
                        <a:cs typeface="Proxima Nova"/>
                        <a:sym typeface="Proxima Nova"/>
                      </a:endParaRPr>
                    </a:p>
                  </a:txBody>
                  <a:tcPr marT="91425" marB="91425" marR="47625" marL="47625"/>
                </a:tc>
              </a:tr>
              <a:tr h="152400">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EARTH </a:t>
                      </a:r>
                      <a:br>
                        <a:rPr b="1" lang="en" sz="600">
                          <a:solidFill>
                            <a:srgbClr val="57585A"/>
                          </a:solidFill>
                          <a:latin typeface="Proxima Nova"/>
                          <a:ea typeface="Proxima Nova"/>
                          <a:cs typeface="Proxima Nova"/>
                          <a:sym typeface="Proxima Nova"/>
                        </a:rPr>
                      </a:br>
                      <a:r>
                        <a:rPr lang="en" sz="550">
                          <a:solidFill>
                            <a:srgbClr val="57585A"/>
                          </a:solidFill>
                          <a:latin typeface="Proxima Nova"/>
                          <a:ea typeface="Proxima Nova"/>
                          <a:cs typeface="Proxima Nova"/>
                          <a:sym typeface="Proxima Nova"/>
                        </a:rPr>
                        <a:t>CMYK: 42 23 35 0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154 173 164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9AADA4 </a:t>
                      </a:r>
                      <a:endParaRPr sz="550">
                        <a:solidFill>
                          <a:srgbClr val="57585A"/>
                        </a:solidFill>
                        <a:latin typeface="Proxima Nova"/>
                        <a:ea typeface="Proxima Nova"/>
                        <a:cs typeface="Proxima Nova"/>
                        <a:sym typeface="Proxima Nova"/>
                      </a:endParaRPr>
                    </a:p>
                  </a:txBody>
                  <a:tcPr marT="91425" marB="91425" marR="47625" marL="47625"/>
                </a:tc>
              </a:tr>
              <a:tr h="152400">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WAVE </a:t>
                      </a:r>
                      <a:br>
                        <a:rPr lang="en" sz="600">
                          <a:solidFill>
                            <a:srgbClr val="57585A"/>
                          </a:solidFill>
                          <a:latin typeface="Proxima Nova"/>
                          <a:ea typeface="Proxima Nova"/>
                          <a:cs typeface="Proxima Nova"/>
                          <a:sym typeface="Proxima Nova"/>
                        </a:rPr>
                      </a:br>
                      <a:r>
                        <a:rPr lang="en" sz="550">
                          <a:solidFill>
                            <a:srgbClr val="57585A"/>
                          </a:solidFill>
                          <a:latin typeface="Proxima Nova"/>
                          <a:ea typeface="Proxima Nova"/>
                          <a:cs typeface="Proxima Nova"/>
                          <a:sym typeface="Proxima Nova"/>
                        </a:rPr>
                        <a:t>CMYK: 24 0 2 20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143 204 200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a:t>
                      </a:r>
                      <a:r>
                        <a:rPr lang="en" sz="550">
                          <a:solidFill>
                            <a:srgbClr val="57585A"/>
                          </a:solidFill>
                          <a:latin typeface="Proxima Nova"/>
                          <a:ea typeface="Proxima Nova"/>
                          <a:cs typeface="Proxima Nova"/>
                          <a:sym typeface="Proxima Nova"/>
                        </a:rPr>
                        <a:t>8FCCC8</a:t>
                      </a:r>
                      <a:r>
                        <a:rPr lang="en" sz="550">
                          <a:solidFill>
                            <a:srgbClr val="57585A"/>
                          </a:solidFill>
                          <a:latin typeface="Proxima Nova"/>
                          <a:ea typeface="Proxima Nova"/>
                          <a:cs typeface="Proxima Nova"/>
                          <a:sym typeface="Proxima Nova"/>
                        </a:rPr>
                        <a:t> </a:t>
                      </a:r>
                      <a:endParaRPr sz="550">
                        <a:solidFill>
                          <a:srgbClr val="57585A"/>
                        </a:solidFill>
                        <a:latin typeface="Proxima Nova"/>
                        <a:ea typeface="Proxima Nova"/>
                        <a:cs typeface="Proxima Nova"/>
                        <a:sym typeface="Proxima Nova"/>
                      </a:endParaRPr>
                    </a:p>
                  </a:txBody>
                  <a:tcPr marT="91425" marB="91425" marR="47625" marL="47625"/>
                </a:tc>
              </a:tr>
              <a:tr h="152400">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FOAM </a:t>
                      </a:r>
                      <a:br>
                        <a:rPr lang="en" sz="600">
                          <a:solidFill>
                            <a:srgbClr val="57585A"/>
                          </a:solidFill>
                          <a:latin typeface="Proxima Nova"/>
                          <a:ea typeface="Proxima Nova"/>
                          <a:cs typeface="Proxima Nova"/>
                          <a:sym typeface="Proxima Nova"/>
                        </a:rPr>
                      </a:br>
                      <a:r>
                        <a:rPr lang="en" sz="550">
                          <a:solidFill>
                            <a:srgbClr val="57585A"/>
                          </a:solidFill>
                          <a:latin typeface="Proxima Nova"/>
                          <a:ea typeface="Proxima Nova"/>
                          <a:cs typeface="Proxima Nova"/>
                          <a:sym typeface="Proxima Nova"/>
                        </a:rPr>
                        <a:t>CMYK: 12 0 6 0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222 241 238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DDF0EE </a:t>
                      </a:r>
                      <a:endParaRPr sz="550">
                        <a:solidFill>
                          <a:srgbClr val="57585A"/>
                        </a:solidFill>
                        <a:latin typeface="Proxima Nova"/>
                        <a:ea typeface="Proxima Nova"/>
                        <a:cs typeface="Proxima Nova"/>
                        <a:sym typeface="Proxima Nova"/>
                      </a:endParaRPr>
                    </a:p>
                  </a:txBody>
                  <a:tcPr marT="91425" marB="91425" marR="47625" marL="47625"/>
                </a:tc>
              </a:tr>
              <a:tr h="152400">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FOG </a:t>
                      </a:r>
                      <a:br>
                        <a:rPr lang="en" sz="600">
                          <a:solidFill>
                            <a:srgbClr val="57585A"/>
                          </a:solidFill>
                          <a:latin typeface="Proxima Nova"/>
                          <a:ea typeface="Proxima Nova"/>
                          <a:cs typeface="Proxima Nova"/>
                          <a:sym typeface="Proxima Nova"/>
                        </a:rPr>
                      </a:br>
                      <a:r>
                        <a:rPr lang="en" sz="550">
                          <a:solidFill>
                            <a:srgbClr val="57585A"/>
                          </a:solidFill>
                          <a:latin typeface="Proxima Nova"/>
                          <a:ea typeface="Proxima Nova"/>
                          <a:cs typeface="Proxima Nova"/>
                          <a:sym typeface="Proxima Nova"/>
                        </a:rPr>
                        <a:t>CMYK: 0 0 2 7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237 236 232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EDECE8 </a:t>
                      </a:r>
                      <a:endParaRPr sz="550">
                        <a:solidFill>
                          <a:srgbClr val="57585A"/>
                        </a:solidFill>
                        <a:latin typeface="Proxima Nova"/>
                        <a:ea typeface="Proxima Nova"/>
                        <a:cs typeface="Proxima Nova"/>
                        <a:sym typeface="Proxima Nova"/>
                      </a:endParaRPr>
                    </a:p>
                  </a:txBody>
                  <a:tcPr marT="91425" marB="91425" marR="47625" marL="47625"/>
                </a:tc>
              </a:tr>
              <a:tr h="200025">
                <a:tc>
                  <a:txBody>
                    <a:bodyPr/>
                    <a:lstStyle/>
                    <a:p>
                      <a:pPr indent="0" lvl="0" marL="0" rtl="0" algn="l">
                        <a:lnSpc>
                          <a:spcPct val="115000"/>
                        </a:lnSpc>
                        <a:spcBef>
                          <a:spcPts val="0"/>
                        </a:spcBef>
                        <a:spcAft>
                          <a:spcPts val="0"/>
                        </a:spcAft>
                        <a:buNone/>
                      </a:pPr>
                      <a:r>
                        <a:rPr b="1" lang="en" sz="600">
                          <a:solidFill>
                            <a:srgbClr val="57585A"/>
                          </a:solidFill>
                          <a:latin typeface="Proxima Nova"/>
                          <a:ea typeface="Proxima Nova"/>
                          <a:cs typeface="Proxima Nova"/>
                          <a:sym typeface="Proxima Nova"/>
                        </a:rPr>
                        <a:t>SLATE </a:t>
                      </a:r>
                      <a:endParaRPr b="1" sz="6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CMYK: 0 0 0 85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RGB: 77 77 79 </a:t>
                      </a:r>
                      <a:endParaRPr sz="55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550">
                          <a:solidFill>
                            <a:srgbClr val="57585A"/>
                          </a:solidFill>
                          <a:latin typeface="Proxima Nova"/>
                          <a:ea typeface="Proxima Nova"/>
                          <a:cs typeface="Proxima Nova"/>
                          <a:sym typeface="Proxima Nova"/>
                        </a:rPr>
                        <a:t>HEX: 4C4C4E </a:t>
                      </a:r>
                      <a:endParaRPr sz="550">
                        <a:solidFill>
                          <a:srgbClr val="57585A"/>
                        </a:solidFill>
                        <a:latin typeface="Proxima Nova"/>
                        <a:ea typeface="Proxima Nova"/>
                        <a:cs typeface="Proxima Nova"/>
                        <a:sym typeface="Proxima Nova"/>
                      </a:endParaRPr>
                    </a:p>
                  </a:txBody>
                  <a:tcPr marT="91425" marB="91425" marR="47625" marL="47625"/>
                </a:tc>
              </a:tr>
            </a:tbl>
          </a:graphicData>
        </a:graphic>
      </p:graphicFrame>
      <p:sp>
        <p:nvSpPr>
          <p:cNvPr id="193" name="Google Shape;193;p24"/>
          <p:cNvSpPr/>
          <p:nvPr/>
        </p:nvSpPr>
        <p:spPr>
          <a:xfrm>
            <a:off x="6628400" y="2085289"/>
            <a:ext cx="328500" cy="328500"/>
          </a:xfrm>
          <a:prstGeom prst="ellipse">
            <a:avLst/>
          </a:prstGeom>
          <a:solidFill>
            <a:srgbClr val="9AA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p:nvPr/>
        </p:nvSpPr>
        <p:spPr>
          <a:xfrm>
            <a:off x="6628400" y="2663227"/>
            <a:ext cx="328500" cy="328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4"/>
          <p:cNvSpPr/>
          <p:nvPr/>
        </p:nvSpPr>
        <p:spPr>
          <a:xfrm>
            <a:off x="6628400" y="3241164"/>
            <a:ext cx="328500" cy="328500"/>
          </a:xfrm>
          <a:prstGeom prst="ellipse">
            <a:avLst/>
          </a:prstGeom>
          <a:solidFill>
            <a:srgbClr val="DDF0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p:nvPr/>
        </p:nvSpPr>
        <p:spPr>
          <a:xfrm>
            <a:off x="6628400" y="3790864"/>
            <a:ext cx="328500" cy="328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p:nvPr/>
        </p:nvSpPr>
        <p:spPr>
          <a:xfrm>
            <a:off x="6628400" y="4397014"/>
            <a:ext cx="328500" cy="328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4"/>
          <p:cNvSpPr txBox="1"/>
          <p:nvPr/>
        </p:nvSpPr>
        <p:spPr>
          <a:xfrm>
            <a:off x="5240325" y="897225"/>
            <a:ext cx="12366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rgbClr val="4C4C4E"/>
                </a:solidFill>
                <a:latin typeface="Proxima Nova"/>
                <a:ea typeface="Proxima Nova"/>
                <a:cs typeface="Proxima Nova"/>
                <a:sym typeface="Proxima Nova"/>
              </a:rPr>
              <a:t>SECONDARY</a:t>
            </a:r>
            <a:r>
              <a:rPr b="1" lang="en" sz="800">
                <a:solidFill>
                  <a:srgbClr val="4C4C4E"/>
                </a:solidFill>
                <a:latin typeface="Proxima Nova"/>
                <a:ea typeface="Proxima Nova"/>
                <a:cs typeface="Proxima Nova"/>
                <a:sym typeface="Proxima Nova"/>
              </a:rPr>
              <a:t> PALETTE </a:t>
            </a:r>
            <a:endParaRPr b="1" sz="650">
              <a:solidFill>
                <a:srgbClr val="4C4C4E"/>
              </a:solidFill>
              <a:latin typeface="Proxima Nova"/>
              <a:ea typeface="Proxima Nova"/>
              <a:cs typeface="Proxima Nova"/>
              <a:sym typeface="Proxima Nova"/>
            </a:endParaRPr>
          </a:p>
        </p:txBody>
      </p:sp>
      <p:sp>
        <p:nvSpPr>
          <p:cNvPr id="199" name="Google Shape;199;p24"/>
          <p:cNvSpPr txBox="1"/>
          <p:nvPr/>
        </p:nvSpPr>
        <p:spPr>
          <a:xfrm>
            <a:off x="3270300" y="2919350"/>
            <a:ext cx="2603400" cy="129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a:solidFill>
                  <a:srgbClr val="4C4C4E"/>
                </a:solidFill>
                <a:latin typeface="Proxima Nova"/>
                <a:ea typeface="Proxima Nova"/>
                <a:cs typeface="Proxima Nova"/>
                <a:sym typeface="Proxima Nova"/>
              </a:rPr>
              <a:t>ICONS: </a:t>
            </a:r>
            <a:endParaRPr b="1"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4C4C4E"/>
                </a:solidFill>
                <a:latin typeface="Proxima Nova"/>
                <a:ea typeface="Proxima Nova"/>
                <a:cs typeface="Proxima Nova"/>
                <a:sym typeface="Proxima Nova"/>
              </a:rPr>
              <a:t>Use the colors: Golden, Sunny, Sky, Earth, Wave</a:t>
            </a:r>
            <a:endParaRPr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800">
                <a:solidFill>
                  <a:srgbClr val="4C4C4E"/>
                </a:solidFill>
                <a:latin typeface="Proxima Nova"/>
                <a:ea typeface="Proxima Nova"/>
                <a:cs typeface="Proxima Nova"/>
                <a:sym typeface="Proxima Nova"/>
              </a:rPr>
              <a:t>BACKGROUNDS: </a:t>
            </a:r>
            <a:endParaRPr b="1"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4C4C4E"/>
                </a:solidFill>
                <a:latin typeface="Proxima Nova"/>
                <a:ea typeface="Proxima Nova"/>
                <a:cs typeface="Proxima Nova"/>
                <a:sym typeface="Proxima Nova"/>
              </a:rPr>
              <a:t>Use the colors: Foam, Fog</a:t>
            </a:r>
            <a:endParaRPr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800">
                <a:solidFill>
                  <a:srgbClr val="4C4C4E"/>
                </a:solidFill>
                <a:latin typeface="Proxima Nova"/>
                <a:ea typeface="Proxima Nova"/>
                <a:cs typeface="Proxima Nova"/>
                <a:sym typeface="Proxima Nova"/>
              </a:rPr>
              <a:t>TEXT:</a:t>
            </a:r>
            <a:endParaRPr b="1" sz="8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4C4C4E"/>
                </a:solidFill>
                <a:latin typeface="Proxima Nova"/>
                <a:ea typeface="Proxima Nova"/>
                <a:cs typeface="Proxima Nova"/>
                <a:sym typeface="Proxima Nova"/>
              </a:rPr>
              <a:t>Use Slate with the exception of Deep Teal for headers.</a:t>
            </a:r>
            <a:endParaRPr sz="800">
              <a:solidFill>
                <a:srgbClr val="4C4C4E"/>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2384700" y="1927350"/>
            <a:ext cx="4374600" cy="12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05E55"/>
                </a:solidFill>
                <a:latin typeface="Merriweather"/>
                <a:ea typeface="Merriweather"/>
                <a:cs typeface="Merriweather"/>
                <a:sym typeface="Merriweather"/>
              </a:rPr>
              <a:t>Collateral and additional assets.</a:t>
            </a:r>
            <a:endParaRPr b="1" sz="3000">
              <a:solidFill>
                <a:srgbClr val="605E55"/>
              </a:solidFill>
              <a:latin typeface="Merriweather"/>
              <a:ea typeface="Merriweather"/>
              <a:cs typeface="Merriweather"/>
              <a:sym typeface="Merriweath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body"/>
          </p:nvPr>
        </p:nvSpPr>
        <p:spPr>
          <a:xfrm>
            <a:off x="529575" y="1001875"/>
            <a:ext cx="1989300" cy="362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00">
                <a:solidFill>
                  <a:srgbClr val="4C4C4E"/>
                </a:solidFill>
              </a:rPr>
              <a:t>COLLATERAL </a:t>
            </a:r>
            <a:endParaRPr sz="1000">
              <a:solidFill>
                <a:srgbClr val="4C4C4E"/>
              </a:solidFill>
            </a:endParaRPr>
          </a:p>
          <a:p>
            <a:pPr indent="0" lvl="0" marL="0" rtl="0" algn="l">
              <a:spcBef>
                <a:spcPts val="300"/>
              </a:spcBef>
              <a:spcAft>
                <a:spcPts val="0"/>
              </a:spcAft>
              <a:buNone/>
            </a:pPr>
            <a:r>
              <a:rPr b="0" lang="en" sz="1000">
                <a:solidFill>
                  <a:srgbClr val="57585A"/>
                </a:solidFill>
              </a:rPr>
              <a:t>Keeping collateral consistent with use of the color palette and fonts is an integral part of brand identity. The following guides are recommended for flyers, one-pagers and collateral of the same size. </a:t>
            </a:r>
            <a:endParaRPr b="0" sz="1000"/>
          </a:p>
        </p:txBody>
      </p:sp>
      <p:sp>
        <p:nvSpPr>
          <p:cNvPr id="210" name="Google Shape;210;p26"/>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Collateral.</a:t>
            </a:r>
            <a:endParaRPr/>
          </a:p>
        </p:txBody>
      </p:sp>
      <p:pic>
        <p:nvPicPr>
          <p:cNvPr id="211" name="Google Shape;211;p26"/>
          <p:cNvPicPr preferRelativeResize="0"/>
          <p:nvPr/>
        </p:nvPicPr>
        <p:blipFill>
          <a:blip r:embed="rId3">
            <a:alphaModFix/>
          </a:blip>
          <a:stretch>
            <a:fillRect/>
          </a:stretch>
        </p:blipFill>
        <p:spPr>
          <a:xfrm>
            <a:off x="3183974" y="845237"/>
            <a:ext cx="3650950" cy="3936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7"/>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Collateral.</a:t>
            </a:r>
            <a:endParaRPr/>
          </a:p>
        </p:txBody>
      </p:sp>
      <p:pic>
        <p:nvPicPr>
          <p:cNvPr id="217" name="Google Shape;217;p27"/>
          <p:cNvPicPr preferRelativeResize="0"/>
          <p:nvPr/>
        </p:nvPicPr>
        <p:blipFill>
          <a:blip r:embed="rId3">
            <a:alphaModFix/>
          </a:blip>
          <a:stretch>
            <a:fillRect/>
          </a:stretch>
        </p:blipFill>
        <p:spPr>
          <a:xfrm>
            <a:off x="1986262" y="650525"/>
            <a:ext cx="4675523" cy="43089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Icons, infographics and additional assets.</a:t>
            </a:r>
            <a:endParaRPr/>
          </a:p>
        </p:txBody>
      </p:sp>
      <p:pic>
        <p:nvPicPr>
          <p:cNvPr id="223" name="Google Shape;223;p28"/>
          <p:cNvPicPr preferRelativeResize="0"/>
          <p:nvPr/>
        </p:nvPicPr>
        <p:blipFill>
          <a:blip r:embed="rId3">
            <a:alphaModFix/>
          </a:blip>
          <a:stretch>
            <a:fillRect/>
          </a:stretch>
        </p:blipFill>
        <p:spPr>
          <a:xfrm>
            <a:off x="3388773" y="1684000"/>
            <a:ext cx="606672" cy="607170"/>
          </a:xfrm>
          <a:prstGeom prst="rect">
            <a:avLst/>
          </a:prstGeom>
          <a:noFill/>
          <a:ln>
            <a:noFill/>
          </a:ln>
        </p:spPr>
      </p:pic>
      <p:pic>
        <p:nvPicPr>
          <p:cNvPr id="224" name="Google Shape;224;p28"/>
          <p:cNvPicPr preferRelativeResize="0"/>
          <p:nvPr/>
        </p:nvPicPr>
        <p:blipFill rotWithShape="1">
          <a:blip r:embed="rId4">
            <a:alphaModFix/>
          </a:blip>
          <a:srcRect b="0" l="39" r="39" t="0"/>
          <a:stretch/>
        </p:blipFill>
        <p:spPr>
          <a:xfrm>
            <a:off x="4458406" y="1684000"/>
            <a:ext cx="606672" cy="607170"/>
          </a:xfrm>
          <a:prstGeom prst="rect">
            <a:avLst/>
          </a:prstGeom>
          <a:noFill/>
          <a:ln>
            <a:noFill/>
          </a:ln>
        </p:spPr>
      </p:pic>
      <p:pic>
        <p:nvPicPr>
          <p:cNvPr id="225" name="Google Shape;225;p28"/>
          <p:cNvPicPr preferRelativeResize="0"/>
          <p:nvPr/>
        </p:nvPicPr>
        <p:blipFill rotWithShape="1">
          <a:blip r:embed="rId5">
            <a:alphaModFix/>
          </a:blip>
          <a:srcRect b="0" l="0" r="0" t="0"/>
          <a:stretch/>
        </p:blipFill>
        <p:spPr>
          <a:xfrm>
            <a:off x="5550360" y="1684000"/>
            <a:ext cx="606672" cy="607170"/>
          </a:xfrm>
          <a:prstGeom prst="rect">
            <a:avLst/>
          </a:prstGeom>
          <a:noFill/>
          <a:ln>
            <a:noFill/>
          </a:ln>
        </p:spPr>
      </p:pic>
      <p:pic>
        <p:nvPicPr>
          <p:cNvPr id="226" name="Google Shape;226;p28"/>
          <p:cNvPicPr preferRelativeResize="0"/>
          <p:nvPr/>
        </p:nvPicPr>
        <p:blipFill rotWithShape="1">
          <a:blip r:embed="rId6">
            <a:alphaModFix/>
          </a:blip>
          <a:srcRect b="0" l="39" r="39" t="0"/>
          <a:stretch/>
        </p:blipFill>
        <p:spPr>
          <a:xfrm>
            <a:off x="6642315" y="1684000"/>
            <a:ext cx="606672" cy="607170"/>
          </a:xfrm>
          <a:prstGeom prst="rect">
            <a:avLst/>
          </a:prstGeom>
          <a:noFill/>
          <a:ln>
            <a:noFill/>
          </a:ln>
        </p:spPr>
      </p:pic>
      <p:sp>
        <p:nvSpPr>
          <p:cNvPr id="227" name="Google Shape;227;p28"/>
          <p:cNvSpPr txBox="1"/>
          <p:nvPr/>
        </p:nvSpPr>
        <p:spPr>
          <a:xfrm>
            <a:off x="550350" y="1164625"/>
            <a:ext cx="2265600" cy="32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4C4C4E"/>
                </a:solidFill>
                <a:latin typeface="Proxima Nova"/>
                <a:ea typeface="Proxima Nova"/>
                <a:cs typeface="Proxima Nova"/>
                <a:sym typeface="Proxima Nova"/>
              </a:rPr>
              <a:t>ICONS </a:t>
            </a:r>
            <a:endParaRPr b="1" sz="1000">
              <a:solidFill>
                <a:srgbClr val="4C4C4E"/>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Our icon system is simple, clean, and open. Use standard icons in marketing materials, presentations, web content, infographics, and diagrams. They’re intended to be used at small sizes. If you need a larger visual, use an illustration or infographic. </a:t>
            </a:r>
            <a:endParaRPr sz="10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000">
                <a:solidFill>
                  <a:srgbClr val="57585A"/>
                </a:solidFill>
                <a:latin typeface="Proxima Nova"/>
                <a:ea typeface="Proxima Nova"/>
                <a:cs typeface="Proxima Nova"/>
                <a:sym typeface="Proxima Nova"/>
              </a:rPr>
              <a:t>All icons use the same stroke weight and corner radii, show objects from the front when possible, use flattened perspective, and are made from geometric shapes. They’re available in the secondary color palette. Colors are interchangable but should be used with consistency. </a:t>
            </a:r>
            <a:endParaRPr sz="1000">
              <a:solidFill>
                <a:srgbClr val="57585A"/>
              </a:solidFill>
              <a:latin typeface="Proxima Nova"/>
              <a:ea typeface="Proxima Nova"/>
              <a:cs typeface="Proxima Nova"/>
              <a:sym typeface="Proxima Nova"/>
            </a:endParaRPr>
          </a:p>
        </p:txBody>
      </p:sp>
      <p:sp>
        <p:nvSpPr>
          <p:cNvPr id="228" name="Google Shape;228;p28"/>
          <p:cNvSpPr txBox="1"/>
          <p:nvPr/>
        </p:nvSpPr>
        <p:spPr>
          <a:xfrm>
            <a:off x="3388775" y="1164625"/>
            <a:ext cx="3860100" cy="33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b="1" lang="en" sz="1000">
                <a:solidFill>
                  <a:srgbClr val="4C4C4E"/>
                </a:solidFill>
              </a:rPr>
              <a:t>PRIMARY ICONS / COLORS</a:t>
            </a:r>
            <a:endParaRPr b="1" sz="1000">
              <a:solidFill>
                <a:srgbClr val="4C4C4E"/>
              </a:solidFill>
            </a:endParaRPr>
          </a:p>
        </p:txBody>
      </p:sp>
      <p:sp>
        <p:nvSpPr>
          <p:cNvPr id="229" name="Google Shape;229;p28"/>
          <p:cNvSpPr txBox="1"/>
          <p:nvPr/>
        </p:nvSpPr>
        <p:spPr>
          <a:xfrm>
            <a:off x="3818825" y="3703100"/>
            <a:ext cx="30000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dk1"/>
                </a:solidFill>
                <a:latin typeface="Proxima Nova"/>
                <a:ea typeface="Proxima Nova"/>
                <a:cs typeface="Proxima Nova"/>
                <a:sym typeface="Proxima Nova"/>
              </a:rPr>
              <a:t>For icons, infographics and additional assets - please use the brand asset </a:t>
            </a:r>
            <a:r>
              <a:rPr lang="en" sz="1100" u="sng">
                <a:solidFill>
                  <a:schemeClr val="accent2"/>
                </a:solidFill>
                <a:latin typeface="Proxima Nova"/>
                <a:ea typeface="Proxima Nova"/>
                <a:cs typeface="Proxima Nova"/>
                <a:sym typeface="Proxima Nova"/>
                <a:hlinkClick r:id="rId7">
                  <a:extLst>
                    <a:ext uri="{A12FA001-AC4F-418D-AE19-62706E023703}">
                      <ahyp:hlinkClr val="tx"/>
                    </a:ext>
                  </a:extLst>
                </a:hlinkClick>
              </a:rPr>
              <a:t>folder</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9"/>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Icons, infographics and additional assets.</a:t>
            </a:r>
            <a:endParaRPr/>
          </a:p>
        </p:txBody>
      </p:sp>
      <p:pic>
        <p:nvPicPr>
          <p:cNvPr id="235" name="Google Shape;235;p29"/>
          <p:cNvPicPr preferRelativeResize="0"/>
          <p:nvPr/>
        </p:nvPicPr>
        <p:blipFill>
          <a:blip r:embed="rId3">
            <a:alphaModFix/>
          </a:blip>
          <a:stretch>
            <a:fillRect/>
          </a:stretch>
        </p:blipFill>
        <p:spPr>
          <a:xfrm>
            <a:off x="2838216" y="1722764"/>
            <a:ext cx="559900" cy="560345"/>
          </a:xfrm>
          <a:prstGeom prst="rect">
            <a:avLst/>
          </a:prstGeom>
          <a:noFill/>
          <a:ln>
            <a:noFill/>
          </a:ln>
        </p:spPr>
      </p:pic>
      <p:sp>
        <p:nvSpPr>
          <p:cNvPr id="236" name="Google Shape;236;p29"/>
          <p:cNvSpPr txBox="1"/>
          <p:nvPr/>
        </p:nvSpPr>
        <p:spPr>
          <a:xfrm>
            <a:off x="540750" y="1063350"/>
            <a:ext cx="8062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300"/>
              </a:spcAft>
              <a:buNone/>
            </a:pPr>
            <a:r>
              <a:rPr b="1" lang="en" sz="1200">
                <a:solidFill>
                  <a:srgbClr val="4C4C4E"/>
                </a:solidFill>
                <a:latin typeface="Proxima Nova"/>
                <a:ea typeface="Proxima Nova"/>
                <a:cs typeface="Proxima Nova"/>
                <a:sym typeface="Proxima Nova"/>
              </a:rPr>
              <a:t>ICON LIBRARY</a:t>
            </a:r>
            <a:endParaRPr b="1" sz="1200">
              <a:solidFill>
                <a:srgbClr val="4C4C4E"/>
              </a:solidFill>
              <a:latin typeface="Proxima Nova"/>
              <a:ea typeface="Proxima Nova"/>
              <a:cs typeface="Proxima Nova"/>
              <a:sym typeface="Proxima Nova"/>
            </a:endParaRPr>
          </a:p>
        </p:txBody>
      </p:sp>
      <p:pic>
        <p:nvPicPr>
          <p:cNvPr id="237" name="Google Shape;237;p29"/>
          <p:cNvPicPr preferRelativeResize="0"/>
          <p:nvPr/>
        </p:nvPicPr>
        <p:blipFill>
          <a:blip r:embed="rId4">
            <a:alphaModFix/>
          </a:blip>
          <a:stretch>
            <a:fillRect/>
          </a:stretch>
        </p:blipFill>
        <p:spPr>
          <a:xfrm>
            <a:off x="1428416" y="1722987"/>
            <a:ext cx="559888" cy="559904"/>
          </a:xfrm>
          <a:prstGeom prst="rect">
            <a:avLst/>
          </a:prstGeom>
          <a:noFill/>
          <a:ln>
            <a:noFill/>
          </a:ln>
        </p:spPr>
      </p:pic>
      <p:pic>
        <p:nvPicPr>
          <p:cNvPr id="238" name="Google Shape;238;p29"/>
          <p:cNvPicPr preferRelativeResize="0"/>
          <p:nvPr/>
        </p:nvPicPr>
        <p:blipFill>
          <a:blip r:embed="rId5">
            <a:alphaModFix/>
          </a:blip>
          <a:stretch>
            <a:fillRect/>
          </a:stretch>
        </p:blipFill>
        <p:spPr>
          <a:xfrm>
            <a:off x="6427342" y="2498268"/>
            <a:ext cx="559898" cy="559907"/>
          </a:xfrm>
          <a:prstGeom prst="rect">
            <a:avLst/>
          </a:prstGeom>
          <a:noFill/>
          <a:ln>
            <a:noFill/>
          </a:ln>
        </p:spPr>
      </p:pic>
      <p:pic>
        <p:nvPicPr>
          <p:cNvPr id="239" name="Google Shape;239;p29"/>
          <p:cNvPicPr preferRelativeResize="0"/>
          <p:nvPr/>
        </p:nvPicPr>
        <p:blipFill>
          <a:blip r:embed="rId6">
            <a:alphaModFix/>
          </a:blip>
          <a:stretch>
            <a:fillRect/>
          </a:stretch>
        </p:blipFill>
        <p:spPr>
          <a:xfrm>
            <a:off x="7152060" y="1722986"/>
            <a:ext cx="559450" cy="559907"/>
          </a:xfrm>
          <a:prstGeom prst="rect">
            <a:avLst/>
          </a:prstGeom>
          <a:noFill/>
          <a:ln>
            <a:noFill/>
          </a:ln>
        </p:spPr>
      </p:pic>
      <p:pic>
        <p:nvPicPr>
          <p:cNvPr id="240" name="Google Shape;240;p29"/>
          <p:cNvPicPr preferRelativeResize="0"/>
          <p:nvPr/>
        </p:nvPicPr>
        <p:blipFill>
          <a:blip r:embed="rId7">
            <a:alphaModFix/>
          </a:blip>
          <a:stretch>
            <a:fillRect/>
          </a:stretch>
        </p:blipFill>
        <p:spPr>
          <a:xfrm>
            <a:off x="2142669" y="1722986"/>
            <a:ext cx="559898" cy="559907"/>
          </a:xfrm>
          <a:prstGeom prst="rect">
            <a:avLst/>
          </a:prstGeom>
          <a:noFill/>
          <a:ln>
            <a:noFill/>
          </a:ln>
        </p:spPr>
      </p:pic>
      <p:pic>
        <p:nvPicPr>
          <p:cNvPr id="241" name="Google Shape;241;p29"/>
          <p:cNvPicPr preferRelativeResize="0"/>
          <p:nvPr/>
        </p:nvPicPr>
        <p:blipFill>
          <a:blip r:embed="rId8">
            <a:alphaModFix/>
          </a:blip>
          <a:stretch>
            <a:fillRect/>
          </a:stretch>
        </p:blipFill>
        <p:spPr>
          <a:xfrm>
            <a:off x="7152060" y="2498268"/>
            <a:ext cx="559450" cy="559907"/>
          </a:xfrm>
          <a:prstGeom prst="rect">
            <a:avLst/>
          </a:prstGeom>
          <a:noFill/>
          <a:ln>
            <a:noFill/>
          </a:ln>
        </p:spPr>
      </p:pic>
      <p:pic>
        <p:nvPicPr>
          <p:cNvPr id="242" name="Google Shape;242;p29"/>
          <p:cNvPicPr preferRelativeResize="0"/>
          <p:nvPr/>
        </p:nvPicPr>
        <p:blipFill>
          <a:blip r:embed="rId9">
            <a:alphaModFix/>
          </a:blip>
          <a:stretch>
            <a:fillRect/>
          </a:stretch>
        </p:blipFill>
        <p:spPr>
          <a:xfrm>
            <a:off x="4991866" y="2498268"/>
            <a:ext cx="559450" cy="559907"/>
          </a:xfrm>
          <a:prstGeom prst="rect">
            <a:avLst/>
          </a:prstGeom>
          <a:noFill/>
          <a:ln>
            <a:noFill/>
          </a:ln>
        </p:spPr>
      </p:pic>
      <p:pic>
        <p:nvPicPr>
          <p:cNvPr id="243" name="Google Shape;243;p29"/>
          <p:cNvPicPr preferRelativeResize="0"/>
          <p:nvPr/>
        </p:nvPicPr>
        <p:blipFill>
          <a:blip r:embed="rId10">
            <a:alphaModFix/>
          </a:blip>
          <a:stretch>
            <a:fillRect/>
          </a:stretch>
        </p:blipFill>
        <p:spPr>
          <a:xfrm>
            <a:off x="5709381" y="2498268"/>
            <a:ext cx="559898" cy="559907"/>
          </a:xfrm>
          <a:prstGeom prst="rect">
            <a:avLst/>
          </a:prstGeom>
          <a:noFill/>
          <a:ln>
            <a:noFill/>
          </a:ln>
        </p:spPr>
      </p:pic>
      <p:pic>
        <p:nvPicPr>
          <p:cNvPr id="244" name="Google Shape;244;p29"/>
          <p:cNvPicPr preferRelativeResize="0"/>
          <p:nvPr/>
        </p:nvPicPr>
        <p:blipFill>
          <a:blip r:embed="rId11">
            <a:alphaModFix/>
          </a:blip>
          <a:stretch>
            <a:fillRect/>
          </a:stretch>
        </p:blipFill>
        <p:spPr>
          <a:xfrm>
            <a:off x="3555943" y="2498268"/>
            <a:ext cx="559898" cy="559907"/>
          </a:xfrm>
          <a:prstGeom prst="rect">
            <a:avLst/>
          </a:prstGeom>
          <a:noFill/>
          <a:ln>
            <a:noFill/>
          </a:ln>
        </p:spPr>
      </p:pic>
      <p:pic>
        <p:nvPicPr>
          <p:cNvPr id="245" name="Google Shape;245;p29"/>
          <p:cNvPicPr preferRelativeResize="0"/>
          <p:nvPr/>
        </p:nvPicPr>
        <p:blipFill>
          <a:blip r:embed="rId12">
            <a:alphaModFix/>
          </a:blip>
          <a:stretch>
            <a:fillRect/>
          </a:stretch>
        </p:blipFill>
        <p:spPr>
          <a:xfrm>
            <a:off x="707438" y="1722986"/>
            <a:ext cx="559450" cy="559907"/>
          </a:xfrm>
          <a:prstGeom prst="rect">
            <a:avLst/>
          </a:prstGeom>
          <a:noFill/>
          <a:ln>
            <a:noFill/>
          </a:ln>
        </p:spPr>
      </p:pic>
      <p:pic>
        <p:nvPicPr>
          <p:cNvPr id="246" name="Google Shape;246;p29"/>
          <p:cNvPicPr preferRelativeResize="0"/>
          <p:nvPr/>
        </p:nvPicPr>
        <p:blipFill>
          <a:blip r:embed="rId13">
            <a:alphaModFix/>
          </a:blip>
          <a:stretch>
            <a:fillRect/>
          </a:stretch>
        </p:blipFill>
        <p:spPr>
          <a:xfrm>
            <a:off x="1428408" y="2498268"/>
            <a:ext cx="559898" cy="559907"/>
          </a:xfrm>
          <a:prstGeom prst="rect">
            <a:avLst/>
          </a:prstGeom>
          <a:noFill/>
          <a:ln>
            <a:noFill/>
          </a:ln>
        </p:spPr>
      </p:pic>
      <p:pic>
        <p:nvPicPr>
          <p:cNvPr id="247" name="Google Shape;247;p29"/>
          <p:cNvPicPr preferRelativeResize="0"/>
          <p:nvPr/>
        </p:nvPicPr>
        <p:blipFill>
          <a:blip r:embed="rId14">
            <a:alphaModFix/>
          </a:blip>
          <a:stretch>
            <a:fillRect/>
          </a:stretch>
        </p:blipFill>
        <p:spPr>
          <a:xfrm>
            <a:off x="7876331" y="2498268"/>
            <a:ext cx="559898" cy="559907"/>
          </a:xfrm>
          <a:prstGeom prst="rect">
            <a:avLst/>
          </a:prstGeom>
          <a:noFill/>
          <a:ln>
            <a:noFill/>
          </a:ln>
        </p:spPr>
      </p:pic>
      <p:pic>
        <p:nvPicPr>
          <p:cNvPr id="248" name="Google Shape;248;p29"/>
          <p:cNvPicPr preferRelativeResize="0"/>
          <p:nvPr/>
        </p:nvPicPr>
        <p:blipFill>
          <a:blip r:embed="rId15">
            <a:alphaModFix/>
          </a:blip>
          <a:stretch>
            <a:fillRect/>
          </a:stretch>
        </p:blipFill>
        <p:spPr>
          <a:xfrm>
            <a:off x="3556055" y="1722475"/>
            <a:ext cx="559898" cy="559907"/>
          </a:xfrm>
          <a:prstGeom prst="rect">
            <a:avLst/>
          </a:prstGeom>
          <a:noFill/>
          <a:ln>
            <a:noFill/>
          </a:ln>
        </p:spPr>
      </p:pic>
      <p:pic>
        <p:nvPicPr>
          <p:cNvPr id="249" name="Google Shape;249;p29"/>
          <p:cNvPicPr preferRelativeResize="0"/>
          <p:nvPr/>
        </p:nvPicPr>
        <p:blipFill>
          <a:blip r:embed="rId16">
            <a:alphaModFix/>
          </a:blip>
          <a:stretch>
            <a:fillRect/>
          </a:stretch>
        </p:blipFill>
        <p:spPr>
          <a:xfrm>
            <a:off x="4991755" y="1722986"/>
            <a:ext cx="559450" cy="559907"/>
          </a:xfrm>
          <a:prstGeom prst="rect">
            <a:avLst/>
          </a:prstGeom>
          <a:noFill/>
          <a:ln>
            <a:noFill/>
          </a:ln>
        </p:spPr>
      </p:pic>
      <p:pic>
        <p:nvPicPr>
          <p:cNvPr id="250" name="Google Shape;250;p29"/>
          <p:cNvPicPr preferRelativeResize="0"/>
          <p:nvPr/>
        </p:nvPicPr>
        <p:blipFill>
          <a:blip r:embed="rId17">
            <a:alphaModFix/>
          </a:blip>
          <a:stretch>
            <a:fillRect/>
          </a:stretch>
        </p:blipFill>
        <p:spPr>
          <a:xfrm>
            <a:off x="7876665" y="1722986"/>
            <a:ext cx="559898" cy="559907"/>
          </a:xfrm>
          <a:prstGeom prst="rect">
            <a:avLst/>
          </a:prstGeom>
          <a:noFill/>
          <a:ln>
            <a:noFill/>
          </a:ln>
        </p:spPr>
      </p:pic>
      <p:pic>
        <p:nvPicPr>
          <p:cNvPr id="251" name="Google Shape;251;p29"/>
          <p:cNvPicPr preferRelativeResize="0"/>
          <p:nvPr/>
        </p:nvPicPr>
        <p:blipFill>
          <a:blip r:embed="rId18">
            <a:alphaModFix/>
          </a:blip>
          <a:stretch>
            <a:fillRect/>
          </a:stretch>
        </p:blipFill>
        <p:spPr>
          <a:xfrm>
            <a:off x="2838429" y="2498268"/>
            <a:ext cx="559450" cy="559907"/>
          </a:xfrm>
          <a:prstGeom prst="rect">
            <a:avLst/>
          </a:prstGeom>
          <a:noFill/>
          <a:ln>
            <a:noFill/>
          </a:ln>
        </p:spPr>
      </p:pic>
      <p:pic>
        <p:nvPicPr>
          <p:cNvPr id="252" name="Google Shape;252;p29"/>
          <p:cNvPicPr preferRelativeResize="0"/>
          <p:nvPr/>
        </p:nvPicPr>
        <p:blipFill>
          <a:blip r:embed="rId19">
            <a:alphaModFix/>
          </a:blip>
          <a:stretch>
            <a:fillRect/>
          </a:stretch>
        </p:blipFill>
        <p:spPr>
          <a:xfrm>
            <a:off x="6427009" y="1722475"/>
            <a:ext cx="559898" cy="559907"/>
          </a:xfrm>
          <a:prstGeom prst="rect">
            <a:avLst/>
          </a:prstGeom>
          <a:noFill/>
          <a:ln>
            <a:noFill/>
          </a:ln>
        </p:spPr>
      </p:pic>
      <p:pic>
        <p:nvPicPr>
          <p:cNvPr id="253" name="Google Shape;253;p29"/>
          <p:cNvPicPr preferRelativeResize="0"/>
          <p:nvPr/>
        </p:nvPicPr>
        <p:blipFill>
          <a:blip r:embed="rId20">
            <a:alphaModFix/>
          </a:blip>
          <a:stretch>
            <a:fillRect/>
          </a:stretch>
        </p:blipFill>
        <p:spPr>
          <a:xfrm>
            <a:off x="4273904" y="1722986"/>
            <a:ext cx="559898" cy="559907"/>
          </a:xfrm>
          <a:prstGeom prst="rect">
            <a:avLst/>
          </a:prstGeom>
          <a:noFill/>
          <a:ln>
            <a:noFill/>
          </a:ln>
        </p:spPr>
      </p:pic>
      <p:pic>
        <p:nvPicPr>
          <p:cNvPr id="254" name="Google Shape;254;p29"/>
          <p:cNvPicPr preferRelativeResize="0"/>
          <p:nvPr/>
        </p:nvPicPr>
        <p:blipFill>
          <a:blip r:embed="rId21">
            <a:alphaModFix/>
          </a:blip>
          <a:stretch>
            <a:fillRect/>
          </a:stretch>
        </p:blipFill>
        <p:spPr>
          <a:xfrm>
            <a:off x="2142669" y="2498268"/>
            <a:ext cx="559898" cy="559907"/>
          </a:xfrm>
          <a:prstGeom prst="rect">
            <a:avLst/>
          </a:prstGeom>
          <a:noFill/>
          <a:ln>
            <a:noFill/>
          </a:ln>
        </p:spPr>
      </p:pic>
      <p:pic>
        <p:nvPicPr>
          <p:cNvPr id="255" name="Google Shape;255;p29"/>
          <p:cNvPicPr preferRelativeResize="0"/>
          <p:nvPr/>
        </p:nvPicPr>
        <p:blipFill>
          <a:blip r:embed="rId22">
            <a:alphaModFix/>
          </a:blip>
          <a:stretch>
            <a:fillRect/>
          </a:stretch>
        </p:blipFill>
        <p:spPr>
          <a:xfrm>
            <a:off x="707438" y="2498268"/>
            <a:ext cx="559450" cy="559907"/>
          </a:xfrm>
          <a:prstGeom prst="rect">
            <a:avLst/>
          </a:prstGeom>
          <a:noFill/>
          <a:ln>
            <a:noFill/>
          </a:ln>
        </p:spPr>
      </p:pic>
      <p:pic>
        <p:nvPicPr>
          <p:cNvPr id="256" name="Google Shape;256;p29"/>
          <p:cNvPicPr preferRelativeResize="0"/>
          <p:nvPr/>
        </p:nvPicPr>
        <p:blipFill>
          <a:blip r:embed="rId23">
            <a:alphaModFix/>
          </a:blip>
          <a:stretch>
            <a:fillRect/>
          </a:stretch>
        </p:blipFill>
        <p:spPr>
          <a:xfrm>
            <a:off x="5709159" y="1722986"/>
            <a:ext cx="559898" cy="559907"/>
          </a:xfrm>
          <a:prstGeom prst="rect">
            <a:avLst/>
          </a:prstGeom>
          <a:noFill/>
          <a:ln>
            <a:noFill/>
          </a:ln>
        </p:spPr>
      </p:pic>
      <p:pic>
        <p:nvPicPr>
          <p:cNvPr id="257" name="Google Shape;257;p29"/>
          <p:cNvPicPr preferRelativeResize="0"/>
          <p:nvPr/>
        </p:nvPicPr>
        <p:blipFill>
          <a:blip r:embed="rId24">
            <a:alphaModFix/>
          </a:blip>
          <a:stretch>
            <a:fillRect/>
          </a:stretch>
        </p:blipFill>
        <p:spPr>
          <a:xfrm>
            <a:off x="4273904" y="2498268"/>
            <a:ext cx="559898" cy="559907"/>
          </a:xfrm>
          <a:prstGeom prst="rect">
            <a:avLst/>
          </a:prstGeom>
          <a:noFill/>
          <a:ln>
            <a:noFill/>
          </a:ln>
        </p:spPr>
      </p:pic>
      <p:sp>
        <p:nvSpPr>
          <p:cNvPr id="258" name="Google Shape;258;p29"/>
          <p:cNvSpPr txBox="1"/>
          <p:nvPr/>
        </p:nvSpPr>
        <p:spPr>
          <a:xfrm>
            <a:off x="3072000" y="3710000"/>
            <a:ext cx="30000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100">
                <a:solidFill>
                  <a:schemeClr val="dk1"/>
                </a:solidFill>
                <a:latin typeface="Proxima Nova"/>
                <a:ea typeface="Proxima Nova"/>
                <a:cs typeface="Proxima Nova"/>
                <a:sym typeface="Proxima Nova"/>
              </a:rPr>
              <a:t>For icons, infographics and </a:t>
            </a:r>
            <a:r>
              <a:rPr lang="en" sz="1100">
                <a:solidFill>
                  <a:schemeClr val="dk1"/>
                </a:solidFill>
                <a:latin typeface="Proxima Nova"/>
                <a:ea typeface="Proxima Nova"/>
                <a:cs typeface="Proxima Nova"/>
                <a:sym typeface="Proxima Nova"/>
              </a:rPr>
              <a:t>additional</a:t>
            </a:r>
            <a:r>
              <a:rPr lang="en" sz="1100">
                <a:solidFill>
                  <a:schemeClr val="dk1"/>
                </a:solidFill>
                <a:latin typeface="Proxima Nova"/>
                <a:ea typeface="Proxima Nova"/>
                <a:cs typeface="Proxima Nova"/>
                <a:sym typeface="Proxima Nova"/>
              </a:rPr>
              <a:t> assets - please use the b</a:t>
            </a:r>
            <a:r>
              <a:rPr lang="en" sz="1100">
                <a:solidFill>
                  <a:schemeClr val="dk1"/>
                </a:solidFill>
                <a:latin typeface="Proxima Nova"/>
                <a:ea typeface="Proxima Nova"/>
                <a:cs typeface="Proxima Nova"/>
                <a:sym typeface="Proxima Nova"/>
              </a:rPr>
              <a:t>rand asset </a:t>
            </a:r>
            <a:r>
              <a:rPr lang="en" sz="1100" u="sng">
                <a:solidFill>
                  <a:schemeClr val="accent2"/>
                </a:solidFill>
                <a:latin typeface="Proxima Nova"/>
                <a:ea typeface="Proxima Nova"/>
                <a:cs typeface="Proxima Nova"/>
                <a:sym typeface="Proxima Nova"/>
                <a:hlinkClick r:id="rId25">
                  <a:extLst>
                    <a:ext uri="{A12FA001-AC4F-418D-AE19-62706E023703}">
                      <ahyp:hlinkClr val="tx"/>
                    </a:ext>
                  </a:extLst>
                </a:hlinkClick>
              </a:rPr>
              <a:t>folder</a:t>
            </a:r>
            <a:r>
              <a:rPr lang="en" sz="1000">
                <a:latin typeface="Proxima Nova"/>
                <a:ea typeface="Proxima Nova"/>
                <a:cs typeface="Proxima Nova"/>
                <a:sym typeface="Proxima Nova"/>
              </a:rPr>
              <a:t>.</a:t>
            </a:r>
            <a:endParaRPr sz="1000">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0"/>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Icons, infographics and a</a:t>
            </a:r>
            <a:r>
              <a:rPr lang="en"/>
              <a:t>dditional</a:t>
            </a:r>
            <a:r>
              <a:rPr lang="en"/>
              <a:t> assets</a:t>
            </a:r>
            <a:r>
              <a:rPr lang="en"/>
              <a:t>.</a:t>
            </a:r>
            <a:endParaRPr/>
          </a:p>
        </p:txBody>
      </p:sp>
      <p:sp>
        <p:nvSpPr>
          <p:cNvPr id="264" name="Google Shape;264;p30"/>
          <p:cNvSpPr txBox="1"/>
          <p:nvPr/>
        </p:nvSpPr>
        <p:spPr>
          <a:xfrm>
            <a:off x="731325" y="3809975"/>
            <a:ext cx="2331600" cy="66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4C4C4E"/>
                </a:solidFill>
                <a:latin typeface="Proxima Nova"/>
                <a:ea typeface="Proxima Nova"/>
                <a:cs typeface="Proxima Nova"/>
                <a:sym typeface="Proxima Nova"/>
              </a:rPr>
              <a:t>ADDITIONAL ASSETS</a:t>
            </a:r>
            <a:endParaRPr b="1" sz="800">
              <a:solidFill>
                <a:srgbClr val="4C4C4E"/>
              </a:solidFill>
              <a:latin typeface="Proxima Nova"/>
              <a:ea typeface="Proxima Nova"/>
              <a:cs typeface="Proxima Nova"/>
              <a:sym typeface="Proxima Nova"/>
            </a:endParaRPr>
          </a:p>
          <a:p>
            <a:pPr indent="0" lvl="0" marL="0" rtl="0" algn="l">
              <a:lnSpc>
                <a:spcPct val="115000"/>
              </a:lnSpc>
              <a:spcBef>
                <a:spcPts val="300"/>
              </a:spcBef>
              <a:spcAft>
                <a:spcPts val="300"/>
              </a:spcAft>
              <a:buNone/>
            </a:pPr>
            <a:r>
              <a:rPr b="1" lang="en" sz="800">
                <a:solidFill>
                  <a:srgbClr val="4C4C4E"/>
                </a:solidFill>
                <a:latin typeface="Proxima Nova"/>
                <a:ea typeface="Proxima Nova"/>
                <a:cs typeface="Proxima Nova"/>
                <a:sym typeface="Proxima Nova"/>
              </a:rPr>
              <a:t>WAVES </a:t>
            </a:r>
            <a:r>
              <a:rPr lang="en" sz="800">
                <a:solidFill>
                  <a:srgbClr val="4C4C4E"/>
                </a:solidFill>
                <a:latin typeface="Proxima Nova"/>
                <a:ea typeface="Proxima Nova"/>
                <a:cs typeface="Proxima Nova"/>
                <a:sym typeface="Proxima Nova"/>
              </a:rPr>
              <a:t> </a:t>
            </a:r>
            <a:r>
              <a:rPr lang="en" sz="800">
                <a:solidFill>
                  <a:srgbClr val="57585A"/>
                </a:solidFill>
                <a:latin typeface="Proxima Nova"/>
                <a:ea typeface="Proxima Nova"/>
                <a:cs typeface="Proxima Nova"/>
                <a:sym typeface="Proxima Nova"/>
              </a:rPr>
              <a:t>Use of waves in collateral background with secondary color palette applied. </a:t>
            </a:r>
            <a:endParaRPr sz="1200">
              <a:solidFill>
                <a:srgbClr val="4C4C4E"/>
              </a:solidFill>
              <a:latin typeface="Proxima Nova"/>
              <a:ea typeface="Proxima Nova"/>
              <a:cs typeface="Proxima Nova"/>
              <a:sym typeface="Proxima Nova"/>
            </a:endParaRPr>
          </a:p>
        </p:txBody>
      </p:sp>
      <p:pic>
        <p:nvPicPr>
          <p:cNvPr id="265" name="Google Shape;265;p30"/>
          <p:cNvPicPr preferRelativeResize="0"/>
          <p:nvPr/>
        </p:nvPicPr>
        <p:blipFill rotWithShape="1">
          <a:blip r:embed="rId3">
            <a:alphaModFix/>
          </a:blip>
          <a:srcRect b="60342" l="0" r="29765" t="0"/>
          <a:stretch/>
        </p:blipFill>
        <p:spPr>
          <a:xfrm>
            <a:off x="3224331" y="3640679"/>
            <a:ext cx="1203139" cy="834099"/>
          </a:xfrm>
          <a:prstGeom prst="rect">
            <a:avLst/>
          </a:prstGeom>
          <a:noFill/>
          <a:ln>
            <a:noFill/>
          </a:ln>
        </p:spPr>
      </p:pic>
      <p:pic>
        <p:nvPicPr>
          <p:cNvPr id="266" name="Google Shape;266;p30"/>
          <p:cNvPicPr preferRelativeResize="0"/>
          <p:nvPr/>
        </p:nvPicPr>
        <p:blipFill rotWithShape="1">
          <a:blip r:embed="rId4">
            <a:alphaModFix/>
          </a:blip>
          <a:srcRect b="21754" l="0" r="0" t="21754"/>
          <a:stretch/>
        </p:blipFill>
        <p:spPr>
          <a:xfrm>
            <a:off x="4588751" y="3640679"/>
            <a:ext cx="1203140" cy="834100"/>
          </a:xfrm>
          <a:prstGeom prst="rect">
            <a:avLst/>
          </a:prstGeom>
          <a:noFill/>
          <a:ln>
            <a:noFill/>
          </a:ln>
        </p:spPr>
      </p:pic>
      <p:pic>
        <p:nvPicPr>
          <p:cNvPr id="267" name="Google Shape;267;p30"/>
          <p:cNvPicPr preferRelativeResize="0"/>
          <p:nvPr/>
        </p:nvPicPr>
        <p:blipFill rotWithShape="1">
          <a:blip r:embed="rId5">
            <a:alphaModFix/>
          </a:blip>
          <a:srcRect b="21754" l="0" r="0" t="21754"/>
          <a:stretch/>
        </p:blipFill>
        <p:spPr>
          <a:xfrm>
            <a:off x="5953171" y="3640679"/>
            <a:ext cx="1203140" cy="834100"/>
          </a:xfrm>
          <a:prstGeom prst="rect">
            <a:avLst/>
          </a:prstGeom>
          <a:noFill/>
          <a:ln>
            <a:noFill/>
          </a:ln>
        </p:spPr>
      </p:pic>
      <p:pic>
        <p:nvPicPr>
          <p:cNvPr id="268" name="Google Shape;268;p30"/>
          <p:cNvPicPr preferRelativeResize="0"/>
          <p:nvPr/>
        </p:nvPicPr>
        <p:blipFill rotWithShape="1">
          <a:blip r:embed="rId6">
            <a:alphaModFix/>
          </a:blip>
          <a:srcRect b="21754" l="0" r="0" t="21754"/>
          <a:stretch/>
        </p:blipFill>
        <p:spPr>
          <a:xfrm>
            <a:off x="7317591" y="3640679"/>
            <a:ext cx="1203140" cy="834100"/>
          </a:xfrm>
          <a:prstGeom prst="rect">
            <a:avLst/>
          </a:prstGeom>
          <a:noFill/>
          <a:ln>
            <a:noFill/>
          </a:ln>
        </p:spPr>
      </p:pic>
      <p:sp>
        <p:nvSpPr>
          <p:cNvPr id="269" name="Google Shape;269;p30"/>
          <p:cNvSpPr txBox="1"/>
          <p:nvPr/>
        </p:nvSpPr>
        <p:spPr>
          <a:xfrm>
            <a:off x="751750" y="1143000"/>
            <a:ext cx="2409300" cy="232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000">
                <a:solidFill>
                  <a:srgbClr val="4C4C4E"/>
                </a:solidFill>
                <a:latin typeface="Proxima Nova"/>
                <a:ea typeface="Proxima Nova"/>
                <a:cs typeface="Proxima Nova"/>
                <a:sym typeface="Proxima Nova"/>
              </a:rPr>
              <a:t>INFOGRAPHICS AND ILLUSTRATIONS </a:t>
            </a:r>
            <a:endParaRPr b="1" sz="1000">
              <a:solidFill>
                <a:srgbClr val="4C4C4E"/>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Our infographic system should match the icon system with simple, clean, and open illustrations. All illustrations and infographics should use the same stroke weight and corner radii, show objects from the front when possible, use flattened perspective, and are made from geometric shapes. Available in the primary and secondary color palette, colors are </a:t>
            </a:r>
            <a:r>
              <a:rPr lang="en" sz="1000">
                <a:solidFill>
                  <a:srgbClr val="57585A"/>
                </a:solidFill>
                <a:latin typeface="Proxima Nova"/>
                <a:ea typeface="Proxima Nova"/>
                <a:cs typeface="Proxima Nova"/>
                <a:sym typeface="Proxima Nova"/>
              </a:rPr>
              <a:t>interchangeable</a:t>
            </a:r>
            <a:r>
              <a:rPr lang="en" sz="1000">
                <a:solidFill>
                  <a:srgbClr val="57585A"/>
                </a:solidFill>
                <a:latin typeface="Proxima Nova"/>
                <a:ea typeface="Proxima Nova"/>
                <a:cs typeface="Proxima Nova"/>
                <a:sym typeface="Proxima Nova"/>
              </a:rPr>
              <a:t> but should be used with consistency. </a:t>
            </a:r>
            <a:endParaRPr sz="1000">
              <a:solidFill>
                <a:srgbClr val="57585A"/>
              </a:solidFill>
              <a:latin typeface="Proxima Nova"/>
              <a:ea typeface="Proxima Nova"/>
              <a:cs typeface="Proxima Nova"/>
              <a:sym typeface="Proxima Nova"/>
            </a:endParaRPr>
          </a:p>
        </p:txBody>
      </p:sp>
      <p:pic>
        <p:nvPicPr>
          <p:cNvPr id="270" name="Google Shape;270;p30"/>
          <p:cNvPicPr preferRelativeResize="0"/>
          <p:nvPr/>
        </p:nvPicPr>
        <p:blipFill>
          <a:blip r:embed="rId7">
            <a:alphaModFix/>
          </a:blip>
          <a:stretch>
            <a:fillRect/>
          </a:stretch>
        </p:blipFill>
        <p:spPr>
          <a:xfrm>
            <a:off x="3468675" y="1255897"/>
            <a:ext cx="1521399" cy="1519724"/>
          </a:xfrm>
          <a:prstGeom prst="rect">
            <a:avLst/>
          </a:prstGeom>
          <a:noFill/>
          <a:ln>
            <a:noFill/>
          </a:ln>
        </p:spPr>
      </p:pic>
      <p:pic>
        <p:nvPicPr>
          <p:cNvPr id="271" name="Google Shape;271;p30"/>
          <p:cNvPicPr preferRelativeResize="0"/>
          <p:nvPr/>
        </p:nvPicPr>
        <p:blipFill rotWithShape="1">
          <a:blip r:embed="rId8">
            <a:alphaModFix/>
          </a:blip>
          <a:srcRect b="0" l="0" r="0" t="0"/>
          <a:stretch/>
        </p:blipFill>
        <p:spPr>
          <a:xfrm>
            <a:off x="5238050" y="1255897"/>
            <a:ext cx="1521399" cy="1519724"/>
          </a:xfrm>
          <a:prstGeom prst="rect">
            <a:avLst/>
          </a:prstGeom>
          <a:noFill/>
          <a:ln>
            <a:noFill/>
          </a:ln>
        </p:spPr>
      </p:pic>
      <p:pic>
        <p:nvPicPr>
          <p:cNvPr id="272" name="Google Shape;272;p30"/>
          <p:cNvPicPr preferRelativeResize="0"/>
          <p:nvPr/>
        </p:nvPicPr>
        <p:blipFill rotWithShape="1">
          <a:blip r:embed="rId9">
            <a:alphaModFix/>
          </a:blip>
          <a:srcRect b="19" l="0" r="0" t="29"/>
          <a:stretch/>
        </p:blipFill>
        <p:spPr>
          <a:xfrm>
            <a:off x="7007425" y="1255897"/>
            <a:ext cx="1521399" cy="15197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1"/>
          <p:cNvPicPr preferRelativeResize="0"/>
          <p:nvPr/>
        </p:nvPicPr>
        <p:blipFill>
          <a:blip r:embed="rId3">
            <a:alphaModFix/>
          </a:blip>
          <a:stretch>
            <a:fillRect/>
          </a:stretch>
        </p:blipFill>
        <p:spPr>
          <a:xfrm>
            <a:off x="2154663" y="152400"/>
            <a:ext cx="483467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7"/>
          <p:cNvSpPr txBox="1"/>
          <p:nvPr>
            <p:ph type="title"/>
          </p:nvPr>
        </p:nvSpPr>
        <p:spPr>
          <a:xfrm>
            <a:off x="2384700" y="1927350"/>
            <a:ext cx="4374600" cy="12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605E55"/>
                </a:solidFill>
                <a:latin typeface="Merriweather"/>
                <a:ea typeface="Merriweather"/>
                <a:cs typeface="Merriweather"/>
                <a:sym typeface="Merriweather"/>
              </a:rPr>
              <a:t>The brand.</a:t>
            </a:r>
            <a:endParaRPr b="1" sz="3000">
              <a:solidFill>
                <a:srgbClr val="605E55"/>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type="title"/>
          </p:nvPr>
        </p:nvSpPr>
        <p:spPr>
          <a:xfrm>
            <a:off x="1592850" y="562025"/>
            <a:ext cx="5958300" cy="458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605E55"/>
                </a:solidFill>
                <a:latin typeface="Proxima Nova"/>
                <a:ea typeface="Proxima Nova"/>
                <a:cs typeface="Proxima Nova"/>
                <a:sym typeface="Proxima Nova"/>
              </a:rPr>
              <a:t>SETTING THE STAGE </a:t>
            </a:r>
            <a:endParaRPr b="1" sz="1600">
              <a:solidFill>
                <a:srgbClr val="605E55"/>
              </a:solidFill>
              <a:latin typeface="Proxima Nova"/>
              <a:ea typeface="Proxima Nova"/>
              <a:cs typeface="Proxima Nova"/>
              <a:sym typeface="Proxima Nova"/>
            </a:endParaRPr>
          </a:p>
          <a:p>
            <a:pPr indent="0" lvl="0" marL="0" rtl="0" algn="ctr">
              <a:lnSpc>
                <a:spcPct val="115000"/>
              </a:lnSpc>
              <a:spcBef>
                <a:spcPts val="300"/>
              </a:spcBef>
              <a:spcAft>
                <a:spcPts val="0"/>
              </a:spcAft>
              <a:buNone/>
            </a:pPr>
            <a:r>
              <a:rPr lang="en">
                <a:solidFill>
                  <a:srgbClr val="605E55"/>
                </a:solidFill>
                <a:latin typeface="Proxima Nova"/>
                <a:ea typeface="Proxima Nova"/>
                <a:cs typeface="Proxima Nova"/>
                <a:sym typeface="Proxima Nova"/>
              </a:rPr>
              <a:t>After all the hard work put into creating a cohesive brand identity, we want to ensure when it’s presented to the world we are following these guidelines. Doing so will ensure your logo and personality is used in a way that upholds the established standards and keeps your brand look and sounding professional.</a:t>
            </a:r>
            <a:endParaRPr sz="3800">
              <a:solidFill>
                <a:srgbClr val="605E55"/>
              </a:solidFill>
              <a:latin typeface="Proxima Nova"/>
              <a:ea typeface="Proxima Nova"/>
              <a:cs typeface="Proxima Nova"/>
              <a:sym typeface="Proxima Nova"/>
            </a:endParaRPr>
          </a:p>
        </p:txBody>
      </p:sp>
      <p:sp>
        <p:nvSpPr>
          <p:cNvPr id="42" name="Google Shape;42;p8"/>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brand.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9"/>
          <p:cNvSpPr txBox="1"/>
          <p:nvPr>
            <p:ph type="title"/>
          </p:nvPr>
        </p:nvSpPr>
        <p:spPr>
          <a:xfrm>
            <a:off x="4878625" y="563100"/>
            <a:ext cx="3675000" cy="4580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50">
                <a:solidFill>
                  <a:srgbClr val="605E55"/>
                </a:solidFill>
                <a:latin typeface="Proxima Nova"/>
                <a:ea typeface="Proxima Nova"/>
                <a:cs typeface="Proxima Nova"/>
                <a:sym typeface="Proxima Nova"/>
              </a:rPr>
              <a:t>SIMPLE</a:t>
            </a:r>
            <a:endParaRPr b="1" sz="2050">
              <a:solidFill>
                <a:srgbClr val="605E55"/>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2050">
                <a:solidFill>
                  <a:srgbClr val="605E55"/>
                </a:solidFill>
                <a:latin typeface="Proxima Nova"/>
                <a:ea typeface="Proxima Nova"/>
                <a:cs typeface="Proxima Nova"/>
                <a:sym typeface="Proxima Nova"/>
              </a:rPr>
              <a:t>PREMIUM</a:t>
            </a:r>
            <a:endParaRPr b="1" sz="2050">
              <a:solidFill>
                <a:srgbClr val="605E55"/>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b="1" lang="en" sz="2050">
                <a:solidFill>
                  <a:srgbClr val="605E55"/>
                </a:solidFill>
                <a:latin typeface="Proxima Nova"/>
                <a:ea typeface="Proxima Nova"/>
                <a:cs typeface="Proxima Nova"/>
                <a:sym typeface="Proxima Nova"/>
              </a:rPr>
              <a:t>RESPONSIBLE</a:t>
            </a:r>
            <a:endParaRPr b="1" sz="2600">
              <a:solidFill>
                <a:srgbClr val="605E55"/>
              </a:solidFill>
              <a:latin typeface="Proxima Nova"/>
              <a:ea typeface="Proxima Nova"/>
              <a:cs typeface="Proxima Nova"/>
              <a:sym typeface="Proxima Nova"/>
            </a:endParaRPr>
          </a:p>
          <a:p>
            <a:pPr indent="0" lvl="0" marL="0" rtl="0" algn="l">
              <a:lnSpc>
                <a:spcPct val="115000"/>
              </a:lnSpc>
              <a:spcBef>
                <a:spcPts val="300"/>
              </a:spcBef>
              <a:spcAft>
                <a:spcPts val="0"/>
              </a:spcAft>
              <a:buNone/>
            </a:pPr>
            <a:r>
              <a:t/>
            </a:r>
            <a:endParaRPr b="1" sz="1600">
              <a:solidFill>
                <a:srgbClr val="605E55"/>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b="1" lang="en" sz="1600">
                <a:solidFill>
                  <a:srgbClr val="605E55"/>
                </a:solidFill>
                <a:latin typeface="Proxima Nova"/>
                <a:ea typeface="Proxima Nova"/>
                <a:cs typeface="Proxima Nova"/>
                <a:sym typeface="Proxima Nova"/>
              </a:rPr>
              <a:t>MOODBOARD</a:t>
            </a:r>
            <a:endParaRPr b="1">
              <a:solidFill>
                <a:srgbClr val="605E55"/>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a:solidFill>
                  <a:srgbClr val="605E55"/>
                </a:solidFill>
                <a:latin typeface="Proxima Nova"/>
                <a:ea typeface="Proxima Nova"/>
                <a:cs typeface="Proxima Nova"/>
                <a:sym typeface="Proxima Nova"/>
              </a:rPr>
              <a:t>The inspiration for Usefull’s logo and </a:t>
            </a:r>
            <a:br>
              <a:rPr lang="en">
                <a:solidFill>
                  <a:srgbClr val="605E55"/>
                </a:solidFill>
                <a:latin typeface="Proxima Nova"/>
                <a:ea typeface="Proxima Nova"/>
                <a:cs typeface="Proxima Nova"/>
                <a:sym typeface="Proxima Nova"/>
              </a:rPr>
            </a:br>
            <a:r>
              <a:rPr lang="en">
                <a:solidFill>
                  <a:srgbClr val="605E55"/>
                </a:solidFill>
                <a:latin typeface="Proxima Nova"/>
                <a:ea typeface="Proxima Nova"/>
                <a:cs typeface="Proxima Nova"/>
                <a:sym typeface="Proxima Nova"/>
              </a:rPr>
              <a:t>brand is the ocean.</a:t>
            </a:r>
            <a:endParaRPr>
              <a:solidFill>
                <a:srgbClr val="605E55"/>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a:solidFill>
                  <a:srgbClr val="605E55"/>
                </a:solidFill>
                <a:latin typeface="Proxima Nova"/>
                <a:ea typeface="Proxima Nova"/>
                <a:cs typeface="Proxima Nova"/>
                <a:sym typeface="Proxima Nova"/>
              </a:rPr>
              <a:t>Wanting to show the depth of the brand’s values, adding a premium,sustainable, and modern feel. Clean lines make it feel professional and inviting. The vibe of the brand should facilitate a sense of responsibility, simplicity and high quality.</a:t>
            </a:r>
            <a:endParaRPr>
              <a:solidFill>
                <a:srgbClr val="605E55"/>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605E55"/>
              </a:solidFill>
              <a:latin typeface="Proxima Nova"/>
              <a:ea typeface="Proxima Nova"/>
              <a:cs typeface="Proxima Nova"/>
              <a:sym typeface="Proxima Nova"/>
            </a:endParaRPr>
          </a:p>
        </p:txBody>
      </p:sp>
      <p:sp>
        <p:nvSpPr>
          <p:cNvPr id="48" name="Google Shape;48;p9"/>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brand.</a:t>
            </a:r>
            <a:endParaRPr/>
          </a:p>
        </p:txBody>
      </p:sp>
      <p:pic>
        <p:nvPicPr>
          <p:cNvPr id="49" name="Google Shape;49;p9"/>
          <p:cNvPicPr preferRelativeResize="0"/>
          <p:nvPr/>
        </p:nvPicPr>
        <p:blipFill>
          <a:blip r:embed="rId3">
            <a:alphaModFix/>
          </a:blip>
          <a:stretch>
            <a:fillRect/>
          </a:stretch>
        </p:blipFill>
        <p:spPr>
          <a:xfrm>
            <a:off x="0" y="1867025"/>
            <a:ext cx="2322099" cy="1741574"/>
          </a:xfrm>
          <a:prstGeom prst="rect">
            <a:avLst/>
          </a:prstGeom>
          <a:noFill/>
          <a:ln>
            <a:noFill/>
          </a:ln>
        </p:spPr>
      </p:pic>
      <p:pic>
        <p:nvPicPr>
          <p:cNvPr id="50" name="Google Shape;50;p9"/>
          <p:cNvPicPr preferRelativeResize="0"/>
          <p:nvPr/>
        </p:nvPicPr>
        <p:blipFill>
          <a:blip r:embed="rId4">
            <a:alphaModFix/>
          </a:blip>
          <a:stretch>
            <a:fillRect/>
          </a:stretch>
        </p:blipFill>
        <p:spPr>
          <a:xfrm>
            <a:off x="0" y="3595820"/>
            <a:ext cx="2322099" cy="1547681"/>
          </a:xfrm>
          <a:prstGeom prst="rect">
            <a:avLst/>
          </a:prstGeom>
          <a:noFill/>
          <a:ln>
            <a:noFill/>
          </a:ln>
        </p:spPr>
      </p:pic>
      <p:pic>
        <p:nvPicPr>
          <p:cNvPr id="51" name="Google Shape;51;p9"/>
          <p:cNvPicPr preferRelativeResize="0"/>
          <p:nvPr/>
        </p:nvPicPr>
        <p:blipFill>
          <a:blip r:embed="rId5">
            <a:alphaModFix/>
          </a:blip>
          <a:stretch>
            <a:fillRect/>
          </a:stretch>
        </p:blipFill>
        <p:spPr>
          <a:xfrm>
            <a:off x="2322100" y="563100"/>
            <a:ext cx="2098875" cy="2067731"/>
          </a:xfrm>
          <a:prstGeom prst="rect">
            <a:avLst/>
          </a:prstGeom>
          <a:noFill/>
          <a:ln>
            <a:noFill/>
          </a:ln>
        </p:spPr>
      </p:pic>
      <p:pic>
        <p:nvPicPr>
          <p:cNvPr id="52" name="Google Shape;52;p9"/>
          <p:cNvPicPr preferRelativeResize="0"/>
          <p:nvPr/>
        </p:nvPicPr>
        <p:blipFill>
          <a:blip r:embed="rId6">
            <a:alphaModFix/>
          </a:blip>
          <a:stretch>
            <a:fillRect/>
          </a:stretch>
        </p:blipFill>
        <p:spPr>
          <a:xfrm>
            <a:off x="2322101" y="2630836"/>
            <a:ext cx="2098874" cy="2512663"/>
          </a:xfrm>
          <a:prstGeom prst="rect">
            <a:avLst/>
          </a:prstGeom>
          <a:noFill/>
          <a:ln>
            <a:noFill/>
          </a:ln>
        </p:spPr>
      </p:pic>
      <p:pic>
        <p:nvPicPr>
          <p:cNvPr id="53" name="Google Shape;53;p9"/>
          <p:cNvPicPr preferRelativeResize="0"/>
          <p:nvPr/>
        </p:nvPicPr>
        <p:blipFill>
          <a:blip r:embed="rId7">
            <a:alphaModFix/>
          </a:blip>
          <a:stretch>
            <a:fillRect/>
          </a:stretch>
        </p:blipFill>
        <p:spPr>
          <a:xfrm>
            <a:off x="-1" y="563100"/>
            <a:ext cx="2322099" cy="154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0"/>
          <p:cNvSpPr txBox="1"/>
          <p:nvPr>
            <p:ph type="title"/>
          </p:nvPr>
        </p:nvSpPr>
        <p:spPr>
          <a:xfrm>
            <a:off x="668725" y="1007250"/>
            <a:ext cx="4851900" cy="3763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57585A"/>
                </a:solidFill>
                <a:latin typeface="Proxima Nova"/>
                <a:ea typeface="Proxima Nova"/>
                <a:cs typeface="Proxima Nova"/>
                <a:sym typeface="Proxima Nova"/>
              </a:rPr>
              <a:t>1. ELEVATE THE TAKEOUT EXPERIENCE </a:t>
            </a:r>
            <a:endParaRPr b="1"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a. Premium - food and drinks stay hot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b. Sustainable and plastic free- designed stainless steel containers with silicone lids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c. Sleek, effective way to enjoy food without packaging waste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t/>
            </a:r>
            <a:endParaRPr b="1"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b="1" lang="en" sz="1000">
                <a:solidFill>
                  <a:srgbClr val="57585A"/>
                </a:solidFill>
                <a:latin typeface="Proxima Nova"/>
                <a:ea typeface="Proxima Nova"/>
                <a:cs typeface="Proxima Nova"/>
                <a:sym typeface="Proxima Nova"/>
              </a:rPr>
              <a:t>2. DIFFERENT WAY TO LIVE </a:t>
            </a:r>
            <a:endParaRPr b="1"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a. Circular economy*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t/>
            </a:r>
            <a:endParaRPr b="1"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b="1" lang="en" sz="1000">
                <a:solidFill>
                  <a:srgbClr val="57585A"/>
                </a:solidFill>
                <a:latin typeface="Proxima Nova"/>
                <a:ea typeface="Proxima Nova"/>
                <a:cs typeface="Proxima Nova"/>
                <a:sym typeface="Proxima Nova"/>
              </a:rPr>
              <a:t>3. GLOBAL AWARENESS &amp; ACTIVISM </a:t>
            </a:r>
            <a:endParaRPr b="1"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a. Waste/climate change (also: social justice/race/poverty) relationship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a. Data driven - backed by research, support by real time impact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b. Educational - providing value beyond system and inventory </a:t>
            </a:r>
            <a:endParaRPr sz="10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0"/>
              </a:spcAft>
              <a:buNone/>
            </a:pPr>
            <a:r>
              <a:rPr lang="en" sz="1000">
                <a:solidFill>
                  <a:srgbClr val="57585A"/>
                </a:solidFill>
                <a:latin typeface="Proxima Nova"/>
                <a:ea typeface="Proxima Nova"/>
                <a:cs typeface="Proxima Nova"/>
                <a:sym typeface="Proxima Nova"/>
              </a:rPr>
              <a:t>c. Savings - environmental and financial </a:t>
            </a:r>
            <a:br>
              <a:rPr lang="en" sz="1000">
                <a:solidFill>
                  <a:srgbClr val="57585A"/>
                </a:solidFill>
                <a:latin typeface="Proxima Nova"/>
                <a:ea typeface="Proxima Nova"/>
                <a:cs typeface="Proxima Nova"/>
                <a:sym typeface="Proxima Nova"/>
              </a:rPr>
            </a:br>
            <a:endParaRPr sz="1000">
              <a:solidFill>
                <a:srgbClr val="57585A"/>
              </a:solidFill>
              <a:latin typeface="Proxima Nova"/>
              <a:ea typeface="Proxima Nova"/>
              <a:cs typeface="Proxima Nova"/>
              <a:sym typeface="Proxima Nova"/>
            </a:endParaRPr>
          </a:p>
          <a:p>
            <a:pPr indent="0" lvl="0" marL="38100" rtl="0" algn="l">
              <a:lnSpc>
                <a:spcPct val="115000"/>
              </a:lnSpc>
              <a:spcBef>
                <a:spcPts val="300"/>
              </a:spcBef>
              <a:spcAft>
                <a:spcPts val="300"/>
              </a:spcAft>
              <a:buNone/>
            </a:pPr>
            <a:r>
              <a:rPr lang="en" sz="1000">
                <a:solidFill>
                  <a:srgbClr val="57585A"/>
                </a:solidFill>
                <a:latin typeface="Proxima Nova"/>
                <a:ea typeface="Proxima Nova"/>
                <a:cs typeface="Proxima Nova"/>
                <a:sym typeface="Proxima Nova"/>
              </a:rPr>
              <a:t>*an economy that uses a systems-focused approach and involves industrial processes and economic activities that are restorative or regenerative by design </a:t>
            </a:r>
            <a:endParaRPr b="1" sz="1200">
              <a:solidFill>
                <a:srgbClr val="4C4C4E"/>
              </a:solidFill>
              <a:latin typeface="Proxima Nova"/>
              <a:ea typeface="Proxima Nova"/>
              <a:cs typeface="Proxima Nova"/>
              <a:sym typeface="Proxima Nova"/>
            </a:endParaRPr>
          </a:p>
        </p:txBody>
      </p:sp>
      <p:sp>
        <p:nvSpPr>
          <p:cNvPr id="59" name="Google Shape;59;p10"/>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Brand values.</a:t>
            </a:r>
            <a:endParaRPr/>
          </a:p>
        </p:txBody>
      </p:sp>
      <p:sp>
        <p:nvSpPr>
          <p:cNvPr id="60" name="Google Shape;60;p10"/>
          <p:cNvSpPr txBox="1"/>
          <p:nvPr/>
        </p:nvSpPr>
        <p:spPr>
          <a:xfrm>
            <a:off x="5520725" y="249257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08895"/>
                </a:solidFill>
                <a:latin typeface="Proxima Nova"/>
                <a:ea typeface="Proxima Nova"/>
                <a:cs typeface="Proxima Nova"/>
                <a:sym typeface="Proxima Nova"/>
              </a:rPr>
              <a:t>SIMPLE CHANGE → BIG IMPACT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Target audiences.</a:t>
            </a:r>
            <a:endParaRPr/>
          </a:p>
        </p:txBody>
      </p:sp>
      <p:sp>
        <p:nvSpPr>
          <p:cNvPr id="66" name="Google Shape;66;p11"/>
          <p:cNvSpPr/>
          <p:nvPr/>
        </p:nvSpPr>
        <p:spPr>
          <a:xfrm>
            <a:off x="2387438" y="1085925"/>
            <a:ext cx="1044300" cy="1044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7" name="Google Shape;67;p11"/>
          <p:cNvSpPr/>
          <p:nvPr/>
        </p:nvSpPr>
        <p:spPr>
          <a:xfrm>
            <a:off x="3603953" y="1085925"/>
            <a:ext cx="1044300" cy="104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8" name="Google Shape;68;p11"/>
          <p:cNvSpPr/>
          <p:nvPr/>
        </p:nvSpPr>
        <p:spPr>
          <a:xfrm>
            <a:off x="3004257" y="1754115"/>
            <a:ext cx="1044300" cy="1044300"/>
          </a:xfrm>
          <a:prstGeom prst="ellipse">
            <a:avLst/>
          </a:prstGeom>
          <a:noFill/>
          <a:ln cap="flat" cmpd="sng" w="38100">
            <a:solidFill>
              <a:srgbClr val="D69A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69" name="Google Shape;69;p11"/>
          <p:cNvSpPr txBox="1"/>
          <p:nvPr/>
        </p:nvSpPr>
        <p:spPr>
          <a:xfrm>
            <a:off x="2493022" y="1404338"/>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College Leadership</a:t>
            </a:r>
            <a:endParaRPr sz="1000">
              <a:latin typeface="Proxima Nova Semibold"/>
              <a:ea typeface="Proxima Nova Semibold"/>
              <a:cs typeface="Proxima Nova Semibold"/>
              <a:sym typeface="Proxima Nova Semibold"/>
            </a:endParaRPr>
          </a:p>
        </p:txBody>
      </p:sp>
      <p:sp>
        <p:nvSpPr>
          <p:cNvPr id="70" name="Google Shape;70;p11"/>
          <p:cNvSpPr txBox="1"/>
          <p:nvPr/>
        </p:nvSpPr>
        <p:spPr>
          <a:xfrm>
            <a:off x="3709538" y="1404338"/>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Corporate Leadership</a:t>
            </a:r>
            <a:endParaRPr sz="1000">
              <a:latin typeface="Proxima Nova Semibold"/>
              <a:ea typeface="Proxima Nova Semibold"/>
              <a:cs typeface="Proxima Nova Semibold"/>
              <a:sym typeface="Proxima Nova Semibold"/>
            </a:endParaRPr>
          </a:p>
        </p:txBody>
      </p:sp>
      <p:sp>
        <p:nvSpPr>
          <p:cNvPr id="71" name="Google Shape;71;p11"/>
          <p:cNvSpPr txBox="1"/>
          <p:nvPr/>
        </p:nvSpPr>
        <p:spPr>
          <a:xfrm>
            <a:off x="3109842" y="2130160"/>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Dining Service</a:t>
            </a:r>
            <a:br>
              <a:rPr lang="en" sz="1000">
                <a:solidFill>
                  <a:srgbClr val="605E55"/>
                </a:solidFill>
                <a:latin typeface="Proxima Nova Semibold"/>
                <a:ea typeface="Proxima Nova Semibold"/>
                <a:cs typeface="Proxima Nova Semibold"/>
                <a:sym typeface="Proxima Nova Semibold"/>
              </a:rPr>
            </a:br>
            <a:r>
              <a:rPr lang="en" sz="1000">
                <a:solidFill>
                  <a:srgbClr val="605E55"/>
                </a:solidFill>
                <a:latin typeface="Proxima Nova Semibold"/>
                <a:ea typeface="Proxima Nova Semibold"/>
                <a:cs typeface="Proxima Nova Semibold"/>
                <a:sym typeface="Proxima Nova Semibold"/>
              </a:rPr>
              <a:t>Managers</a:t>
            </a:r>
            <a:endParaRPr sz="1000">
              <a:latin typeface="Proxima Nova Semibold"/>
              <a:ea typeface="Proxima Nova Semibold"/>
              <a:cs typeface="Proxima Nova Semibold"/>
              <a:sym typeface="Proxima Nova Semibold"/>
            </a:endParaRPr>
          </a:p>
        </p:txBody>
      </p:sp>
      <p:sp>
        <p:nvSpPr>
          <p:cNvPr id="72" name="Google Shape;72;p11"/>
          <p:cNvSpPr/>
          <p:nvPr/>
        </p:nvSpPr>
        <p:spPr>
          <a:xfrm>
            <a:off x="5048003" y="1404350"/>
            <a:ext cx="1044300" cy="1044300"/>
          </a:xfrm>
          <a:prstGeom prst="ellipse">
            <a:avLst/>
          </a:prstGeom>
          <a:noFill/>
          <a:ln cap="flat" cmpd="sng" w="38100">
            <a:solidFill>
              <a:srgbClr val="009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3" name="Google Shape;73;p11"/>
          <p:cNvSpPr txBox="1"/>
          <p:nvPr/>
        </p:nvSpPr>
        <p:spPr>
          <a:xfrm>
            <a:off x="5153588" y="1722763"/>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Community Leaders</a:t>
            </a:r>
            <a:endParaRPr sz="1000">
              <a:latin typeface="Proxima Nova Semibold"/>
              <a:ea typeface="Proxima Nova Semibold"/>
              <a:cs typeface="Proxima Nova Semibold"/>
              <a:sym typeface="Proxima Nova Semibold"/>
            </a:endParaRPr>
          </a:p>
        </p:txBody>
      </p:sp>
      <p:sp>
        <p:nvSpPr>
          <p:cNvPr id="74" name="Google Shape;74;p11"/>
          <p:cNvSpPr/>
          <p:nvPr/>
        </p:nvSpPr>
        <p:spPr>
          <a:xfrm>
            <a:off x="6518453" y="1404325"/>
            <a:ext cx="1044300" cy="10443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5" name="Google Shape;75;p11"/>
          <p:cNvSpPr txBox="1"/>
          <p:nvPr/>
        </p:nvSpPr>
        <p:spPr>
          <a:xfrm>
            <a:off x="6624038" y="1722738"/>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Restaurant Owners</a:t>
            </a:r>
            <a:endParaRPr sz="1000">
              <a:latin typeface="Proxima Nova Semibold"/>
              <a:ea typeface="Proxima Nova Semibold"/>
              <a:cs typeface="Proxima Nova Semibold"/>
              <a:sym typeface="Proxima Nova Semibold"/>
            </a:endParaRPr>
          </a:p>
        </p:txBody>
      </p:sp>
      <p:sp>
        <p:nvSpPr>
          <p:cNvPr id="76" name="Google Shape;76;p11"/>
          <p:cNvSpPr/>
          <p:nvPr/>
        </p:nvSpPr>
        <p:spPr>
          <a:xfrm>
            <a:off x="2658003" y="3290200"/>
            <a:ext cx="1044300" cy="1044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7" name="Google Shape;77;p11"/>
          <p:cNvSpPr txBox="1"/>
          <p:nvPr/>
        </p:nvSpPr>
        <p:spPr>
          <a:xfrm>
            <a:off x="2763588" y="3608613"/>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College Students</a:t>
            </a:r>
            <a:endParaRPr sz="1000">
              <a:latin typeface="Proxima Nova Semibold"/>
              <a:ea typeface="Proxima Nova Semibold"/>
              <a:cs typeface="Proxima Nova Semibold"/>
              <a:sym typeface="Proxima Nova Semibold"/>
            </a:endParaRPr>
          </a:p>
        </p:txBody>
      </p:sp>
      <p:sp>
        <p:nvSpPr>
          <p:cNvPr id="78" name="Google Shape;78;p11"/>
          <p:cNvSpPr/>
          <p:nvPr/>
        </p:nvSpPr>
        <p:spPr>
          <a:xfrm>
            <a:off x="4145128" y="3290200"/>
            <a:ext cx="1044300" cy="1044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79" name="Google Shape;79;p11"/>
          <p:cNvSpPr txBox="1"/>
          <p:nvPr/>
        </p:nvSpPr>
        <p:spPr>
          <a:xfrm>
            <a:off x="4250713" y="3608613"/>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Community Members</a:t>
            </a:r>
            <a:endParaRPr sz="1000">
              <a:latin typeface="Proxima Nova Semibold"/>
              <a:ea typeface="Proxima Nova Semibold"/>
              <a:cs typeface="Proxima Nova Semibold"/>
              <a:sym typeface="Proxima Nova Semibold"/>
            </a:endParaRPr>
          </a:p>
        </p:txBody>
      </p:sp>
      <p:sp>
        <p:nvSpPr>
          <p:cNvPr id="80" name="Google Shape;80;p11"/>
          <p:cNvSpPr/>
          <p:nvPr/>
        </p:nvSpPr>
        <p:spPr>
          <a:xfrm>
            <a:off x="5632253" y="3290175"/>
            <a:ext cx="1044300" cy="1044300"/>
          </a:xfrm>
          <a:prstGeom prst="ellipse">
            <a:avLst/>
          </a:prstGeom>
          <a:noFill/>
          <a:ln cap="flat" cmpd="sng" w="38100">
            <a:solidFill>
              <a:srgbClr val="0099A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1" name="Google Shape;81;p11"/>
          <p:cNvSpPr txBox="1"/>
          <p:nvPr/>
        </p:nvSpPr>
        <p:spPr>
          <a:xfrm>
            <a:off x="5737838" y="3608588"/>
            <a:ext cx="833100" cy="407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605E55"/>
                </a:solidFill>
                <a:latin typeface="Proxima Nova Semibold"/>
                <a:ea typeface="Proxima Nova Semibold"/>
                <a:cs typeface="Proxima Nova Semibold"/>
                <a:sym typeface="Proxima Nova Semibold"/>
              </a:rPr>
              <a:t>Corporate Employees</a:t>
            </a:r>
            <a:endParaRPr sz="1000">
              <a:latin typeface="Proxima Nova Semibold"/>
              <a:ea typeface="Proxima Nova Semibold"/>
              <a:cs typeface="Proxima Nova Semibold"/>
              <a:sym typeface="Proxima Nova Semibold"/>
            </a:endParaRPr>
          </a:p>
        </p:txBody>
      </p:sp>
      <p:sp>
        <p:nvSpPr>
          <p:cNvPr id="82" name="Google Shape;82;p11"/>
          <p:cNvSpPr txBox="1"/>
          <p:nvPr/>
        </p:nvSpPr>
        <p:spPr>
          <a:xfrm>
            <a:off x="1014712" y="1404375"/>
            <a:ext cx="1302000" cy="40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605E55"/>
                </a:solidFill>
                <a:latin typeface="Proxima Nova"/>
                <a:ea typeface="Proxima Nova"/>
                <a:cs typeface="Proxima Nova"/>
                <a:sym typeface="Proxima Nova"/>
              </a:rPr>
              <a:t>Customer:</a:t>
            </a:r>
            <a:endParaRPr b="1" sz="1200"/>
          </a:p>
        </p:txBody>
      </p:sp>
      <p:sp>
        <p:nvSpPr>
          <p:cNvPr id="83" name="Google Shape;83;p11"/>
          <p:cNvSpPr txBox="1"/>
          <p:nvPr/>
        </p:nvSpPr>
        <p:spPr>
          <a:xfrm>
            <a:off x="1085287" y="3608650"/>
            <a:ext cx="1302000" cy="407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605E55"/>
                </a:solidFill>
                <a:latin typeface="Proxima Nova"/>
                <a:ea typeface="Proxima Nova"/>
                <a:cs typeface="Proxima Nova"/>
                <a:sym typeface="Proxima Nova"/>
              </a:rPr>
              <a:t>End User:</a:t>
            </a:r>
            <a:endParaRPr b="1"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ph type="title"/>
          </p:nvPr>
        </p:nvSpPr>
        <p:spPr>
          <a:xfrm>
            <a:off x="461700" y="1121275"/>
            <a:ext cx="1376400" cy="32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C4C4E"/>
                </a:solidFill>
                <a:latin typeface="Proxima Nova"/>
                <a:ea typeface="Proxima Nova"/>
                <a:cs typeface="Proxima Nova"/>
                <a:sym typeface="Proxima Nova"/>
              </a:rPr>
              <a:t>USEFULL IS</a:t>
            </a:r>
            <a:endParaRPr b="1" sz="9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“Zero waste”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Reduced waste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Premium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Convenient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Simple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Educational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Sustainable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Responsible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Reliable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Chic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Data driven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Healing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Helpful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Cultural affect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Exclusive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Early adopter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Maverick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Circular economy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Service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Useful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Family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000">
              <a:solidFill>
                <a:srgbClr val="57585A"/>
              </a:solidFill>
              <a:latin typeface="Proxima Nova"/>
              <a:ea typeface="Proxima Nova"/>
              <a:cs typeface="Proxima Nova"/>
              <a:sym typeface="Proxima Nova"/>
            </a:endParaRPr>
          </a:p>
        </p:txBody>
      </p:sp>
      <p:sp>
        <p:nvSpPr>
          <p:cNvPr id="89" name="Google Shape;89;p12"/>
          <p:cNvSpPr txBox="1"/>
          <p:nvPr/>
        </p:nvSpPr>
        <p:spPr>
          <a:xfrm>
            <a:off x="1917900" y="1121275"/>
            <a:ext cx="1376400" cy="322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C4C4E"/>
                </a:solidFill>
                <a:latin typeface="Proxima Nova"/>
                <a:ea typeface="Proxima Nova"/>
                <a:cs typeface="Proxima Nova"/>
                <a:sym typeface="Proxima Nova"/>
              </a:rPr>
              <a:t>USEFULL IS NOT</a:t>
            </a:r>
            <a:endParaRPr b="1" sz="9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600">
                <a:solidFill>
                  <a:srgbClr val="4C4C4E"/>
                </a:solidFill>
                <a:latin typeface="Proxima Nova"/>
                <a:ea typeface="Proxima Nova"/>
                <a:cs typeface="Proxima Nova"/>
                <a:sym typeface="Proxima Nova"/>
              </a:rPr>
              <a:t> </a:t>
            </a:r>
            <a:endParaRPr sz="6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Greenwashing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Wasteful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Know it all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Exclusionary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Inaccurate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Preachy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Bossy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Tribe </a:t>
            </a:r>
            <a:endParaRPr sz="700">
              <a:solidFill>
                <a:srgbClr val="57585A"/>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700">
                <a:solidFill>
                  <a:srgbClr val="57585A"/>
                </a:solidFill>
                <a:latin typeface="Proxima Nova"/>
                <a:ea typeface="Proxima Nova"/>
                <a:cs typeface="Proxima Nova"/>
                <a:sym typeface="Proxima Nova"/>
              </a:rPr>
              <a:t>Only coffee </a:t>
            </a:r>
            <a:endParaRPr sz="700">
              <a:solidFill>
                <a:srgbClr val="57585A"/>
              </a:solidFill>
              <a:latin typeface="Proxima Nova"/>
              <a:ea typeface="Proxima Nova"/>
              <a:cs typeface="Proxima Nova"/>
              <a:sym typeface="Proxima Nova"/>
            </a:endParaRPr>
          </a:p>
        </p:txBody>
      </p:sp>
      <p:sp>
        <p:nvSpPr>
          <p:cNvPr id="90" name="Google Shape;90;p12"/>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Brand personality.</a:t>
            </a:r>
            <a:endParaRPr/>
          </a:p>
        </p:txBody>
      </p:sp>
      <p:sp>
        <p:nvSpPr>
          <p:cNvPr id="91" name="Google Shape;91;p12"/>
          <p:cNvSpPr txBox="1"/>
          <p:nvPr/>
        </p:nvSpPr>
        <p:spPr>
          <a:xfrm>
            <a:off x="4237625" y="1121275"/>
            <a:ext cx="1597800" cy="36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900">
                <a:solidFill>
                  <a:srgbClr val="4C4C4E"/>
                </a:solidFill>
                <a:latin typeface="Proxima Nova"/>
                <a:ea typeface="Proxima Nova"/>
                <a:cs typeface="Proxima Nova"/>
                <a:sym typeface="Proxima Nova"/>
              </a:rPr>
              <a:t>BRAND PERSONALITY - MIRABEL MADRIGAL</a:t>
            </a:r>
            <a:endParaRPr b="1" sz="9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900">
                <a:solidFill>
                  <a:srgbClr val="4C4C4E"/>
                </a:solidFill>
                <a:latin typeface="Proxima Nova"/>
                <a:ea typeface="Proxima Nova"/>
                <a:cs typeface="Proxima Nova"/>
                <a:sym typeface="Proxima Nova"/>
              </a:rPr>
              <a:t> </a:t>
            </a:r>
            <a:endParaRPr b="1" sz="900">
              <a:solidFill>
                <a:srgbClr val="4C4C4E"/>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800">
                <a:solidFill>
                  <a:srgbClr val="57585A"/>
                </a:solidFill>
                <a:latin typeface="Proxima Nova"/>
                <a:ea typeface="Proxima Nova"/>
                <a:cs typeface="Proxima Nova"/>
                <a:sym typeface="Proxima Nova"/>
              </a:rPr>
              <a:t>Mirabel is normal (compared to her gifted family members) but that doesn’t stop her from standing up for what’s right and changing the lives of her family and community for the better. She is passionate but kind, helpful and brave. </a:t>
            </a:r>
            <a:endParaRPr sz="800">
              <a:solidFill>
                <a:srgbClr val="57585A"/>
              </a:solidFill>
              <a:latin typeface="Proxima Nova"/>
              <a:ea typeface="Proxima Nova"/>
              <a:cs typeface="Proxima Nova"/>
              <a:sym typeface="Proxima Nova"/>
            </a:endParaRPr>
          </a:p>
          <a:p>
            <a:pPr indent="0" lvl="0" marL="0" rtl="0" algn="l">
              <a:lnSpc>
                <a:spcPct val="115000"/>
              </a:lnSpc>
              <a:spcBef>
                <a:spcPts val="300"/>
              </a:spcBef>
              <a:spcAft>
                <a:spcPts val="300"/>
              </a:spcAft>
              <a:buNone/>
            </a:pPr>
            <a:r>
              <a:rPr lang="en" sz="800">
                <a:solidFill>
                  <a:srgbClr val="57585A"/>
                </a:solidFill>
                <a:latin typeface="Proxima Nova"/>
                <a:ea typeface="Proxima Nova"/>
                <a:cs typeface="Proxima Nova"/>
                <a:sym typeface="Proxima Nova"/>
              </a:rPr>
              <a:t>USEFULL is here to help, just like Mirabel. With a kind but strong tone - taking time to educate while standing up for what’s right. Understanding the lives and challenges of their target audiences, USEFULL takes the pain out of change. Bringing hope while adding value - a solution without sacrifice</a:t>
            </a:r>
            <a:endParaRPr sz="800">
              <a:solidFill>
                <a:srgbClr val="57585A"/>
              </a:solidFill>
              <a:latin typeface="Proxima Nova"/>
              <a:ea typeface="Proxima Nova"/>
              <a:cs typeface="Proxima Nova"/>
              <a:sym typeface="Proxima Nova"/>
            </a:endParaRPr>
          </a:p>
        </p:txBody>
      </p:sp>
      <p:pic>
        <p:nvPicPr>
          <p:cNvPr id="92" name="Google Shape;92;p12"/>
          <p:cNvPicPr preferRelativeResize="0"/>
          <p:nvPr/>
        </p:nvPicPr>
        <p:blipFill>
          <a:blip r:embed="rId3">
            <a:alphaModFix/>
          </a:blip>
          <a:stretch>
            <a:fillRect/>
          </a:stretch>
        </p:blipFill>
        <p:spPr>
          <a:xfrm>
            <a:off x="5966700" y="665700"/>
            <a:ext cx="2176359" cy="432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127325" y="43800"/>
            <a:ext cx="8393400" cy="46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say.</a:t>
            </a:r>
            <a:endParaRPr/>
          </a:p>
        </p:txBody>
      </p:sp>
      <p:sp>
        <p:nvSpPr>
          <p:cNvPr id="98" name="Google Shape;98;p13"/>
          <p:cNvSpPr txBox="1"/>
          <p:nvPr/>
        </p:nvSpPr>
        <p:spPr>
          <a:xfrm>
            <a:off x="915300" y="1338150"/>
            <a:ext cx="7313400" cy="3198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lnSpc>
                <a:spcPct val="120000"/>
              </a:lnSpc>
              <a:spcBef>
                <a:spcPts val="0"/>
              </a:spcBef>
              <a:spcAft>
                <a:spcPts val="0"/>
              </a:spcAft>
              <a:buNone/>
            </a:pPr>
            <a:r>
              <a:rPr lang="en" sz="1800">
                <a:solidFill>
                  <a:srgbClr val="4C4C4E"/>
                </a:solidFill>
                <a:highlight>
                  <a:srgbClr val="FFFFFF"/>
                </a:highlight>
                <a:latin typeface="Proxima Nova"/>
                <a:ea typeface="Proxima Nova"/>
                <a:cs typeface="Proxima Nova"/>
                <a:sym typeface="Proxima Nova"/>
              </a:rPr>
              <a:t>A PLASTIC-FREE FUTURE</a:t>
            </a:r>
            <a:endParaRPr sz="1800">
              <a:solidFill>
                <a:srgbClr val="4C4C4E"/>
              </a:solidFill>
              <a:highlight>
                <a:srgbClr val="FFFFFF"/>
              </a:highlight>
              <a:latin typeface="Proxima Nova"/>
              <a:ea typeface="Proxima Nova"/>
              <a:cs typeface="Proxima Nova"/>
              <a:sym typeface="Proxima Nova"/>
            </a:endParaRPr>
          </a:p>
          <a:p>
            <a:pPr indent="0" lvl="0" marL="0" rtl="0" algn="ctr">
              <a:lnSpc>
                <a:spcPct val="110000"/>
              </a:lnSpc>
              <a:spcBef>
                <a:spcPts val="1100"/>
              </a:spcBef>
              <a:spcAft>
                <a:spcPts val="0"/>
              </a:spcAft>
              <a:buNone/>
            </a:pPr>
            <a:r>
              <a:rPr b="1" lang="en" sz="2800">
                <a:solidFill>
                  <a:srgbClr val="008A94"/>
                </a:solidFill>
                <a:highlight>
                  <a:srgbClr val="FFFFFF"/>
                </a:highlight>
                <a:latin typeface="Merriweather"/>
                <a:ea typeface="Merriweather"/>
                <a:cs typeface="Merriweather"/>
                <a:sym typeface="Merriweather"/>
              </a:rPr>
              <a:t>starts here.</a:t>
            </a:r>
            <a:endParaRPr b="1" sz="2800">
              <a:solidFill>
                <a:srgbClr val="008A94"/>
              </a:solidFill>
              <a:highlight>
                <a:srgbClr val="FFFFFF"/>
              </a:highlight>
              <a:latin typeface="Merriweather"/>
              <a:ea typeface="Merriweather"/>
              <a:cs typeface="Merriweather"/>
              <a:sym typeface="Merriweather"/>
            </a:endParaRPr>
          </a:p>
          <a:p>
            <a:pPr indent="0" lvl="0" marL="0" rtl="0" algn="ctr">
              <a:lnSpc>
                <a:spcPct val="120000"/>
              </a:lnSpc>
              <a:spcBef>
                <a:spcPts val="0"/>
              </a:spcBef>
              <a:spcAft>
                <a:spcPts val="0"/>
              </a:spcAft>
              <a:buNone/>
            </a:pPr>
            <a:r>
              <a:t/>
            </a:r>
            <a:endParaRPr sz="1900">
              <a:solidFill>
                <a:srgbClr val="4D4D51"/>
              </a:solidFill>
              <a:latin typeface="Proxima Nova"/>
              <a:ea typeface="Proxima Nova"/>
              <a:cs typeface="Proxima Nova"/>
              <a:sym typeface="Proxima Nova"/>
            </a:endParaRPr>
          </a:p>
          <a:p>
            <a:pPr indent="0" lvl="0" marL="0" rtl="0" algn="ctr">
              <a:lnSpc>
                <a:spcPct val="120000"/>
              </a:lnSpc>
              <a:spcBef>
                <a:spcPts val="400"/>
              </a:spcBef>
              <a:spcAft>
                <a:spcPts val="0"/>
              </a:spcAft>
              <a:buNone/>
            </a:pPr>
            <a:r>
              <a:rPr lang="en" sz="1800">
                <a:solidFill>
                  <a:srgbClr val="4D4D51"/>
                </a:solidFill>
                <a:latin typeface="Proxima Nova"/>
                <a:ea typeface="Proxima Nova"/>
                <a:cs typeface="Proxima Nova"/>
                <a:sym typeface="Proxima Nova"/>
              </a:rPr>
              <a:t>WE ENABLE ORGANIZATIONS TO MEET THEIR </a:t>
            </a:r>
            <a:br>
              <a:rPr lang="en" sz="1800">
                <a:solidFill>
                  <a:srgbClr val="4D4D51"/>
                </a:solidFill>
                <a:latin typeface="Proxima Nova"/>
                <a:ea typeface="Proxima Nova"/>
                <a:cs typeface="Proxima Nova"/>
                <a:sym typeface="Proxima Nova"/>
              </a:rPr>
            </a:br>
            <a:r>
              <a:rPr b="1" lang="en" sz="3050">
                <a:solidFill>
                  <a:srgbClr val="008A94"/>
                </a:solidFill>
                <a:latin typeface="Merriweather"/>
                <a:ea typeface="Merriweather"/>
                <a:cs typeface="Merriweather"/>
                <a:sym typeface="Merriweather"/>
              </a:rPr>
              <a:t>zero-waste goals.</a:t>
            </a:r>
            <a:br>
              <a:rPr b="1" lang="en" sz="3050">
                <a:solidFill>
                  <a:srgbClr val="008A94"/>
                </a:solidFill>
                <a:latin typeface="Merriweather"/>
                <a:ea typeface="Merriweather"/>
                <a:cs typeface="Merriweather"/>
                <a:sym typeface="Merriweather"/>
              </a:rPr>
            </a:br>
            <a:endParaRPr b="1" sz="1621">
              <a:solidFill>
                <a:srgbClr val="008A94"/>
              </a:solidFill>
              <a:latin typeface="Merriweather"/>
              <a:ea typeface="Merriweather"/>
              <a:cs typeface="Merriweather"/>
              <a:sym typeface="Merriweather"/>
            </a:endParaRPr>
          </a:p>
          <a:p>
            <a:pPr indent="0" lvl="0" marL="0" rtl="0" algn="ctr">
              <a:lnSpc>
                <a:spcPct val="110000"/>
              </a:lnSpc>
              <a:spcBef>
                <a:spcPts val="1100"/>
              </a:spcBef>
              <a:spcAft>
                <a:spcPts val="0"/>
              </a:spcAft>
              <a:buNone/>
            </a:pPr>
            <a:r>
              <a:rPr b="1" lang="en" sz="2800">
                <a:solidFill>
                  <a:srgbClr val="008A94"/>
                </a:solidFill>
                <a:latin typeface="Merriweather"/>
                <a:ea typeface="Merriweather"/>
                <a:cs typeface="Merriweather"/>
                <a:sym typeface="Merriweather"/>
              </a:rPr>
              <a:t>Our mission</a:t>
            </a:r>
            <a:endParaRPr b="1" sz="2800">
              <a:solidFill>
                <a:srgbClr val="008A94"/>
              </a:solidFill>
              <a:latin typeface="Merriweather"/>
              <a:ea typeface="Merriweather"/>
              <a:cs typeface="Merriweather"/>
              <a:sym typeface="Merriweather"/>
            </a:endParaRPr>
          </a:p>
          <a:p>
            <a:pPr indent="0" lvl="0" marL="0" rtl="0" algn="ctr">
              <a:lnSpc>
                <a:spcPct val="110000"/>
              </a:lnSpc>
              <a:spcBef>
                <a:spcPts val="1100"/>
              </a:spcBef>
              <a:spcAft>
                <a:spcPts val="0"/>
              </a:spcAft>
              <a:buNone/>
            </a:pPr>
            <a:r>
              <a:rPr lang="en" sz="1857">
                <a:solidFill>
                  <a:srgbClr val="4C4C4E"/>
                </a:solidFill>
                <a:latin typeface="Proxima Nova"/>
                <a:ea typeface="Proxima Nova"/>
                <a:cs typeface="Proxima Nova"/>
                <a:sym typeface="Proxima Nova"/>
              </a:rPr>
              <a:t>Replace single use packaging with our plastic-free, returnable system.</a:t>
            </a:r>
            <a:endParaRPr sz="1857">
              <a:solidFill>
                <a:srgbClr val="4C4C4E"/>
              </a:solidFill>
              <a:latin typeface="Proxima Nova"/>
              <a:ea typeface="Proxima Nova"/>
              <a:cs typeface="Proxima Nova"/>
              <a:sym typeface="Proxima Nova"/>
            </a:endParaRPr>
          </a:p>
          <a:p>
            <a:pPr indent="0" lvl="0" marL="0" rtl="0" algn="ctr">
              <a:lnSpc>
                <a:spcPct val="110000"/>
              </a:lnSpc>
              <a:spcBef>
                <a:spcPts val="1100"/>
              </a:spcBef>
              <a:spcAft>
                <a:spcPts val="0"/>
              </a:spcAft>
              <a:buNone/>
            </a:pPr>
            <a:r>
              <a:t/>
            </a:r>
            <a:endParaRPr sz="1857">
              <a:solidFill>
                <a:srgbClr val="4C4C4E"/>
              </a:solidFill>
              <a:latin typeface="Proxima Nova"/>
              <a:ea typeface="Proxima Nova"/>
              <a:cs typeface="Proxima Nova"/>
              <a:sym typeface="Proxima Nova"/>
            </a:endParaRPr>
          </a:p>
          <a:p>
            <a:pPr indent="0" lvl="0" marL="0" rtl="0" algn="ctr">
              <a:lnSpc>
                <a:spcPct val="110000"/>
              </a:lnSpc>
              <a:spcBef>
                <a:spcPts val="1100"/>
              </a:spcBef>
              <a:spcAft>
                <a:spcPts val="0"/>
              </a:spcAft>
              <a:buNone/>
            </a:pPr>
            <a:r>
              <a:rPr lang="en" sz="1850">
                <a:solidFill>
                  <a:srgbClr val="4C4C4E"/>
                </a:solidFill>
                <a:latin typeface="Proxima Nova"/>
                <a:ea typeface="Proxima Nova"/>
                <a:cs typeface="Proxima Nova"/>
                <a:sym typeface="Proxima Nova"/>
              </a:rPr>
              <a:t>LIVE</a:t>
            </a:r>
            <a:r>
              <a:rPr lang="en">
                <a:solidFill>
                  <a:srgbClr val="4C4C4E"/>
                </a:solidFill>
                <a:latin typeface="Proxima Nova"/>
                <a:ea typeface="Proxima Nova"/>
                <a:cs typeface="Proxima Nova"/>
                <a:sym typeface="Proxima Nova"/>
              </a:rPr>
              <a:t> </a:t>
            </a:r>
            <a:r>
              <a:rPr b="1" lang="en" sz="2971">
                <a:solidFill>
                  <a:srgbClr val="008A94"/>
                </a:solidFill>
                <a:latin typeface="Merriweather"/>
                <a:ea typeface="Merriweather"/>
                <a:cs typeface="Merriweather"/>
                <a:sym typeface="Merriweather"/>
              </a:rPr>
              <a:t>usefull</a:t>
            </a:r>
            <a:r>
              <a:rPr lang="en" sz="2971">
                <a:solidFill>
                  <a:srgbClr val="4C4C4E"/>
                </a:solidFill>
                <a:latin typeface="Proxima Nova"/>
                <a:ea typeface="Proxima Nova"/>
                <a:cs typeface="Proxima Nova"/>
                <a:sym typeface="Proxima Nova"/>
              </a:rPr>
              <a:t>™</a:t>
            </a:r>
            <a:endParaRPr sz="2971">
              <a:solidFill>
                <a:srgbClr val="4C4C4E"/>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Usefull">
  <a:themeElements>
    <a:clrScheme name="Simple Light">
      <a:dk1>
        <a:srgbClr val="4C4C4E"/>
      </a:dk1>
      <a:lt1>
        <a:srgbClr val="F3F3F3"/>
      </a:lt1>
      <a:dk2>
        <a:srgbClr val="4C4C4E"/>
      </a:dk2>
      <a:lt2>
        <a:srgbClr val="4C4C4E"/>
      </a:lt2>
      <a:accent1>
        <a:srgbClr val="E07E3C"/>
      </a:accent1>
      <a:accent2>
        <a:srgbClr val="238DC1"/>
      </a:accent2>
      <a:accent3>
        <a:srgbClr val="9AADA4"/>
      </a:accent3>
      <a:accent4>
        <a:srgbClr val="8FCCC8"/>
      </a:accent4>
      <a:accent5>
        <a:srgbClr val="5EAEAD"/>
      </a:accent5>
      <a:accent6>
        <a:srgbClr val="EDECE8"/>
      </a:accent6>
      <a:hlink>
        <a:srgbClr val="D69A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